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oppins Light"/>
      <p:regular r:id="rId17"/>
    </p:embeddedFont>
    <p:embeddedFont>
      <p:font typeface="Poppins Light"/>
      <p:regular r:id="rId18"/>
    </p:embeddedFont>
    <p:embeddedFont>
      <p:font typeface="Poppins Light"/>
      <p:regular r:id="rId19"/>
    </p:embeddedFont>
    <p:embeddedFont>
      <p:font typeface="Poppins Light"/>
      <p:regular r:id="rId20"/>
    </p:embeddedFont>
    <p:embeddedFont>
      <p:font typeface="Roboto Light"/>
      <p:regular r:id="rId21"/>
    </p:embeddedFont>
    <p:embeddedFont>
      <p:font typeface="Roboto Light"/>
      <p:regular r:id="rId22"/>
    </p:embeddedFont>
    <p:embeddedFont>
      <p:font typeface="Roboto Light"/>
      <p:regular r:id="rId23"/>
    </p:embeddedFont>
    <p:embeddedFont>
      <p:font typeface="Roboto Light"/>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2.png>
</file>

<file path=ppt/media/image-10-3.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4-1.png>
</file>

<file path=ppt/media/image-4-2.png>
</file>

<file path=ppt/media/image-4-3.png>
</file>

<file path=ppt/media/image-4-4.png>
</file>

<file path=ppt/media/image-4-5.png>
</file>

<file path=ppt/media/image-5-1.png>
</file>

<file path=ppt/media/image-5-2.png>
</file>

<file path=ppt/media/image-5-3.png>
</file>

<file path=ppt/media/image-5-4.png>
</file>

<file path=ppt/media/image-6-1.png>
</file>

<file path=ppt/media/image-6-2.png>
</file>

<file path=ppt/media/image-7-1.png>
</file>

<file path=ppt/media/image-7-2.png>
</file>

<file path=ppt/media/image-7-3.png>
</file>

<file path=ppt/media/image-7-4.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872978"/>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Stock Prediction App using Machine Learning</a:t>
            </a:r>
            <a:endParaRPr lang="en-US" sz="4450" dirty="0"/>
          </a:p>
        </p:txBody>
      </p:sp>
      <p:sp>
        <p:nvSpPr>
          <p:cNvPr id="4" name="Text 1"/>
          <p:cNvSpPr/>
          <p:nvPr/>
        </p:nvSpPr>
        <p:spPr>
          <a:xfrm>
            <a:off x="793790" y="463069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An interactive application leveraging machine learning to predict and visualize stock market prices using real-time data from Yahoo Finance.</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781169"/>
            <a:ext cx="6139220" cy="708779"/>
          </a:xfrm>
          <a:prstGeom prst="rect">
            <a:avLst/>
          </a:prstGeom>
          <a:noFill/>
          <a:ln/>
        </p:spPr>
        <p:txBody>
          <a:bodyPr wrap="none" lIns="0" tIns="0" rIns="0" bIns="0" rtlCol="0" anchor="t"/>
          <a:lstStyle/>
          <a:p>
            <a:pPr algn="l"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Future Enhancements</a:t>
            </a:r>
            <a:endParaRPr lang="en-US" sz="4450" dirty="0"/>
          </a:p>
        </p:txBody>
      </p:sp>
      <p:sp>
        <p:nvSpPr>
          <p:cNvPr id="3" name="Shape 1"/>
          <p:cNvSpPr/>
          <p:nvPr/>
        </p:nvSpPr>
        <p:spPr>
          <a:xfrm>
            <a:off x="1133951" y="2850833"/>
            <a:ext cx="3856077" cy="226814"/>
          </a:xfrm>
          <a:prstGeom prst="roundRect">
            <a:avLst>
              <a:gd name="adj" fmla="val 42003"/>
            </a:avLst>
          </a:prstGeom>
          <a:solidFill>
            <a:srgbClr val="3D3D42"/>
          </a:solidFill>
          <a:ln w="7620">
            <a:solidFill>
              <a:srgbClr val="56565B"/>
            </a:solidFill>
            <a:prstDash val="solid"/>
          </a:ln>
        </p:spPr>
      </p:sp>
      <p:sp>
        <p:nvSpPr>
          <p:cNvPr id="4" name="Shape 2"/>
          <p:cNvSpPr/>
          <p:nvPr/>
        </p:nvSpPr>
        <p:spPr>
          <a:xfrm>
            <a:off x="793790" y="2623959"/>
            <a:ext cx="680442" cy="680442"/>
          </a:xfrm>
          <a:prstGeom prst="roundRect">
            <a:avLst>
              <a:gd name="adj" fmla="val 67192"/>
            </a:avLst>
          </a:prstGeom>
          <a:solidFill>
            <a:srgbClr val="3D3D42"/>
          </a:solidFill>
          <a:ln w="7620">
            <a:solidFill>
              <a:srgbClr val="56565B"/>
            </a:solidFill>
            <a:prstDash val="solid"/>
          </a:ln>
        </p:spPr>
      </p:sp>
      <p:pic>
        <p:nvPicPr>
          <p:cNvPr id="5" name="Image 0" descr="preencoded.png">    </p:cNvPr>
          <p:cNvPicPr>
            <a:picLocks noChangeAspect="1"/>
          </p:cNvPicPr>
          <p:nvPr/>
        </p:nvPicPr>
        <p:blipFill>
          <a:blip r:embed="rId1"/>
          <a:stretch>
            <a:fillRect/>
          </a:stretch>
        </p:blipFill>
        <p:spPr>
          <a:xfrm>
            <a:off x="963930" y="2751594"/>
            <a:ext cx="340162" cy="425291"/>
          </a:xfrm>
          <a:prstGeom prst="rect">
            <a:avLst/>
          </a:prstGeom>
        </p:spPr>
      </p:pic>
      <p:sp>
        <p:nvSpPr>
          <p:cNvPr id="6" name="Text 3"/>
          <p:cNvSpPr/>
          <p:nvPr/>
        </p:nvSpPr>
        <p:spPr>
          <a:xfrm>
            <a:off x="1020604" y="3531275"/>
            <a:ext cx="3637121"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Deep Learning Integration</a:t>
            </a:r>
            <a:endParaRPr lang="en-US" sz="2200" dirty="0"/>
          </a:p>
        </p:txBody>
      </p:sp>
      <p:sp>
        <p:nvSpPr>
          <p:cNvPr id="7" name="Text 4"/>
          <p:cNvSpPr/>
          <p:nvPr/>
        </p:nvSpPr>
        <p:spPr>
          <a:xfrm>
            <a:off x="1020604" y="4021693"/>
            <a:ext cx="3742730" cy="1451610"/>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Incorporate LSTM networks to capture long-term temporal dependencies in stock price sequences.</a:t>
            </a:r>
            <a:endParaRPr lang="en-US" sz="1750" dirty="0"/>
          </a:p>
        </p:txBody>
      </p:sp>
      <p:sp>
        <p:nvSpPr>
          <p:cNvPr id="8" name="Shape 5"/>
          <p:cNvSpPr/>
          <p:nvPr/>
        </p:nvSpPr>
        <p:spPr>
          <a:xfrm>
            <a:off x="5557123" y="2510552"/>
            <a:ext cx="3856077" cy="226814"/>
          </a:xfrm>
          <a:prstGeom prst="roundRect">
            <a:avLst>
              <a:gd name="adj" fmla="val 42003"/>
            </a:avLst>
          </a:prstGeom>
          <a:solidFill>
            <a:srgbClr val="3D3D42"/>
          </a:solidFill>
          <a:ln w="7620">
            <a:solidFill>
              <a:srgbClr val="56565B"/>
            </a:solidFill>
            <a:prstDash val="solid"/>
          </a:ln>
        </p:spPr>
      </p:sp>
      <p:sp>
        <p:nvSpPr>
          <p:cNvPr id="9" name="Shape 6"/>
          <p:cNvSpPr/>
          <p:nvPr/>
        </p:nvSpPr>
        <p:spPr>
          <a:xfrm>
            <a:off x="5216962" y="2283678"/>
            <a:ext cx="680442" cy="680442"/>
          </a:xfrm>
          <a:prstGeom prst="roundRect">
            <a:avLst>
              <a:gd name="adj" fmla="val 67192"/>
            </a:avLst>
          </a:prstGeom>
          <a:solidFill>
            <a:srgbClr val="3D3D42"/>
          </a:solidFill>
          <a:ln w="7620">
            <a:solidFill>
              <a:srgbClr val="56565B"/>
            </a:solidFill>
            <a:prstDash val="solid"/>
          </a:ln>
        </p:spPr>
      </p:sp>
      <p:pic>
        <p:nvPicPr>
          <p:cNvPr id="10" name="Image 1" descr="preencoded.png">    </p:cNvPr>
          <p:cNvPicPr>
            <a:picLocks noChangeAspect="1"/>
          </p:cNvPicPr>
          <p:nvPr/>
        </p:nvPicPr>
        <p:blipFill>
          <a:blip r:embed="rId2"/>
          <a:stretch>
            <a:fillRect/>
          </a:stretch>
        </p:blipFill>
        <p:spPr>
          <a:xfrm>
            <a:off x="5387102" y="2411313"/>
            <a:ext cx="340162" cy="425291"/>
          </a:xfrm>
          <a:prstGeom prst="rect">
            <a:avLst/>
          </a:prstGeom>
        </p:spPr>
      </p:pic>
      <p:sp>
        <p:nvSpPr>
          <p:cNvPr id="11" name="Text 7"/>
          <p:cNvSpPr/>
          <p:nvPr/>
        </p:nvSpPr>
        <p:spPr>
          <a:xfrm>
            <a:off x="5443776" y="319099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Sentiment Analysis</a:t>
            </a:r>
            <a:endParaRPr lang="en-US" sz="2200" dirty="0"/>
          </a:p>
        </p:txBody>
      </p:sp>
      <p:sp>
        <p:nvSpPr>
          <p:cNvPr id="12" name="Text 8"/>
          <p:cNvSpPr/>
          <p:nvPr/>
        </p:nvSpPr>
        <p:spPr>
          <a:xfrm>
            <a:off x="5443776" y="3681413"/>
            <a:ext cx="3742730" cy="1088708"/>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Analyze news articles and social media to gauge market sentiment and incorporate into predictions.</a:t>
            </a:r>
            <a:endParaRPr lang="en-US" sz="1750" dirty="0"/>
          </a:p>
        </p:txBody>
      </p:sp>
      <p:sp>
        <p:nvSpPr>
          <p:cNvPr id="13" name="Shape 9"/>
          <p:cNvSpPr/>
          <p:nvPr/>
        </p:nvSpPr>
        <p:spPr>
          <a:xfrm>
            <a:off x="9980295" y="2170390"/>
            <a:ext cx="3856077" cy="226814"/>
          </a:xfrm>
          <a:prstGeom prst="roundRect">
            <a:avLst>
              <a:gd name="adj" fmla="val 42003"/>
            </a:avLst>
          </a:prstGeom>
          <a:solidFill>
            <a:srgbClr val="3D3D42"/>
          </a:solidFill>
          <a:ln w="7620">
            <a:solidFill>
              <a:srgbClr val="56565B"/>
            </a:solidFill>
            <a:prstDash val="solid"/>
          </a:ln>
        </p:spPr>
      </p:sp>
      <p:sp>
        <p:nvSpPr>
          <p:cNvPr id="14" name="Shape 10"/>
          <p:cNvSpPr/>
          <p:nvPr/>
        </p:nvSpPr>
        <p:spPr>
          <a:xfrm>
            <a:off x="9640133" y="1943517"/>
            <a:ext cx="680442" cy="680442"/>
          </a:xfrm>
          <a:prstGeom prst="roundRect">
            <a:avLst>
              <a:gd name="adj" fmla="val 67192"/>
            </a:avLst>
          </a:prstGeom>
          <a:solidFill>
            <a:srgbClr val="3D3D42"/>
          </a:solidFill>
          <a:ln w="7620">
            <a:solidFill>
              <a:srgbClr val="56565B"/>
            </a:solidFill>
            <a:prstDash val="solid"/>
          </a:ln>
        </p:spPr>
      </p:sp>
      <p:pic>
        <p:nvPicPr>
          <p:cNvPr id="15" name="Image 2" descr="preencoded.png">    </p:cNvPr>
          <p:cNvPicPr>
            <a:picLocks noChangeAspect="1"/>
          </p:cNvPicPr>
          <p:nvPr/>
        </p:nvPicPr>
        <p:blipFill>
          <a:blip r:embed="rId3"/>
          <a:stretch>
            <a:fillRect/>
          </a:stretch>
        </p:blipFill>
        <p:spPr>
          <a:xfrm>
            <a:off x="9810274" y="2071152"/>
            <a:ext cx="340162" cy="425291"/>
          </a:xfrm>
          <a:prstGeom prst="rect">
            <a:avLst/>
          </a:prstGeom>
        </p:spPr>
      </p:pic>
      <p:sp>
        <p:nvSpPr>
          <p:cNvPr id="16" name="Text 11"/>
          <p:cNvSpPr/>
          <p:nvPr/>
        </p:nvSpPr>
        <p:spPr>
          <a:xfrm>
            <a:off x="9866948" y="285083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Portfolio Analysis</a:t>
            </a:r>
            <a:endParaRPr lang="en-US" sz="2200" dirty="0"/>
          </a:p>
        </p:txBody>
      </p:sp>
      <p:sp>
        <p:nvSpPr>
          <p:cNvPr id="17" name="Text 12"/>
          <p:cNvSpPr/>
          <p:nvPr/>
        </p:nvSpPr>
        <p:spPr>
          <a:xfrm>
            <a:off x="9866948" y="3341251"/>
            <a:ext cx="3742730" cy="1088708"/>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Expand to portfolio-level analysis with risk assessment and diversification recommendations.</a:t>
            </a:r>
            <a:endParaRPr lang="en-US" sz="1750" dirty="0"/>
          </a:p>
        </p:txBody>
      </p:sp>
      <p:sp>
        <p:nvSpPr>
          <p:cNvPr id="18" name="Shape 13"/>
          <p:cNvSpPr/>
          <p:nvPr/>
        </p:nvSpPr>
        <p:spPr>
          <a:xfrm>
            <a:off x="793790" y="6068649"/>
            <a:ext cx="13042821" cy="35957"/>
          </a:xfrm>
          <a:prstGeom prst="rect">
            <a:avLst/>
          </a:prstGeom>
          <a:solidFill>
            <a:srgbClr val="E5E0DF">
              <a:alpha val="50000"/>
            </a:srgbClr>
          </a:solidFill>
          <a:ln/>
        </p:spPr>
      </p:sp>
      <p:sp>
        <p:nvSpPr>
          <p:cNvPr id="19" name="Text 14"/>
          <p:cNvSpPr/>
          <p:nvPr/>
        </p:nvSpPr>
        <p:spPr>
          <a:xfrm>
            <a:off x="793790" y="6359723"/>
            <a:ext cx="13042821" cy="1088708"/>
          </a:xfrm>
          <a:prstGeom prst="rect">
            <a:avLst/>
          </a:prstGeom>
          <a:noFill/>
          <a:ln/>
        </p:spPr>
        <p:txBody>
          <a:bodyPr wrap="square" lIns="0" tIns="0" rIns="0" bIns="0" rtlCol="0" anchor="t"/>
          <a:lstStyle/>
          <a:p>
            <a:pPr algn="l" indent="0" marL="0">
              <a:lnSpc>
                <a:spcPts val="2850"/>
              </a:lnSpc>
              <a:buNone/>
            </a:pPr>
            <a:r>
              <a:rPr lang="en-US" sz="1750" b="1" dirty="0">
                <a:solidFill>
                  <a:srgbClr val="E5E0DF"/>
                </a:solidFill>
                <a:latin typeface="Roboto Light" pitchFamily="34" charset="0"/>
                <a:ea typeface="Roboto Light" pitchFamily="34" charset="-122"/>
                <a:cs typeface="Roboto Light" pitchFamily="34" charset="-120"/>
              </a:rPr>
              <a:t>Conclusion:</a:t>
            </a:r>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 The Stock Prediction App successfully integrates data collection, machine learning, and visualization into a user-friendly educational platform. While predictions offer valuable insights into market trends, they should complement—not replace—comprehensive financial analysis.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26150" y="918448"/>
            <a:ext cx="7891701" cy="1118235"/>
          </a:xfrm>
          <a:prstGeom prst="rect">
            <a:avLst/>
          </a:prstGeom>
          <a:noFill/>
          <a:ln/>
        </p:spPr>
        <p:txBody>
          <a:bodyPr wrap="square" lIns="0" tIns="0" rIns="0" bIns="0" rtlCol="0" anchor="t"/>
          <a:lstStyle/>
          <a:p>
            <a:pPr algn="l" indent="0" marL="0">
              <a:lnSpc>
                <a:spcPts val="4400"/>
              </a:lnSpc>
              <a:buNone/>
            </a:pPr>
            <a:r>
              <a:rPr lang="en-US" sz="3500" dirty="0">
                <a:solidFill>
                  <a:srgbClr val="F2F2F3"/>
                </a:solidFill>
                <a:latin typeface="Poppins Light" pitchFamily="34" charset="0"/>
                <a:ea typeface="Poppins Light" pitchFamily="34" charset="-122"/>
                <a:cs typeface="Poppins Light" pitchFamily="34" charset="-120"/>
              </a:rPr>
              <a:t>The Challenge of Stock Market Prediction</a:t>
            </a:r>
            <a:endParaRPr lang="en-US" sz="3500" dirty="0"/>
          </a:p>
        </p:txBody>
      </p:sp>
      <p:sp>
        <p:nvSpPr>
          <p:cNvPr id="4" name="Shape 1"/>
          <p:cNvSpPr/>
          <p:nvPr/>
        </p:nvSpPr>
        <p:spPr>
          <a:xfrm>
            <a:off x="626150" y="2305050"/>
            <a:ext cx="7891701" cy="1045845"/>
          </a:xfrm>
          <a:prstGeom prst="roundRect">
            <a:avLst>
              <a:gd name="adj" fmla="val 7185"/>
            </a:avLst>
          </a:prstGeom>
          <a:solidFill>
            <a:srgbClr val="3D3D42"/>
          </a:solidFill>
          <a:ln w="7620">
            <a:solidFill>
              <a:srgbClr val="56565B"/>
            </a:solidFill>
            <a:prstDash val="solid"/>
          </a:ln>
        </p:spPr>
      </p:sp>
      <p:sp>
        <p:nvSpPr>
          <p:cNvPr id="5" name="Text 2"/>
          <p:cNvSpPr/>
          <p:nvPr/>
        </p:nvSpPr>
        <p:spPr>
          <a:xfrm>
            <a:off x="812602" y="2491502"/>
            <a:ext cx="2236470" cy="279440"/>
          </a:xfrm>
          <a:prstGeom prst="rect">
            <a:avLst/>
          </a:prstGeom>
          <a:noFill/>
          <a:ln/>
        </p:spPr>
        <p:txBody>
          <a:bodyPr wrap="none" lIns="0" tIns="0" rIns="0" bIns="0" rtlCol="0" anchor="t"/>
          <a:lstStyle/>
          <a:p>
            <a:pPr algn="l" indent="0" marL="0">
              <a:lnSpc>
                <a:spcPts val="2200"/>
              </a:lnSpc>
              <a:buNone/>
            </a:pPr>
            <a:r>
              <a:rPr lang="en-US" sz="1750" dirty="0">
                <a:solidFill>
                  <a:srgbClr val="E5E0DF"/>
                </a:solidFill>
                <a:latin typeface="Poppins Light" pitchFamily="34" charset="0"/>
                <a:ea typeface="Poppins Light" pitchFamily="34" charset="-122"/>
                <a:cs typeface="Poppins Light" pitchFamily="34" charset="-120"/>
              </a:rPr>
              <a:t>Market Volatility</a:t>
            </a:r>
            <a:endParaRPr lang="en-US" sz="1750" dirty="0"/>
          </a:p>
        </p:txBody>
      </p:sp>
      <p:sp>
        <p:nvSpPr>
          <p:cNvPr id="6" name="Text 3"/>
          <p:cNvSpPr/>
          <p:nvPr/>
        </p:nvSpPr>
        <p:spPr>
          <a:xfrm>
            <a:off x="812602" y="2878217"/>
            <a:ext cx="7518797" cy="286226"/>
          </a:xfrm>
          <a:prstGeom prst="rect">
            <a:avLst/>
          </a:prstGeom>
          <a:noFill/>
          <a:ln/>
        </p:spPr>
        <p:txBody>
          <a:bodyPr wrap="none" lIns="0" tIns="0" rIns="0" bIns="0" rtlCol="0" anchor="t"/>
          <a:lstStyle/>
          <a:p>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Stock prices fluctuate unpredictably due to news, global events, policies, and investor sentiment.</a:t>
            </a:r>
            <a:endParaRPr lang="en-US" sz="1400" dirty="0"/>
          </a:p>
        </p:txBody>
      </p:sp>
      <p:sp>
        <p:nvSpPr>
          <p:cNvPr id="7" name="Shape 4"/>
          <p:cNvSpPr/>
          <p:nvPr/>
        </p:nvSpPr>
        <p:spPr>
          <a:xfrm>
            <a:off x="626150" y="3529727"/>
            <a:ext cx="7891701" cy="1045845"/>
          </a:xfrm>
          <a:prstGeom prst="roundRect">
            <a:avLst>
              <a:gd name="adj" fmla="val 7185"/>
            </a:avLst>
          </a:prstGeom>
          <a:solidFill>
            <a:srgbClr val="3D3D42"/>
          </a:solidFill>
          <a:ln w="7620">
            <a:solidFill>
              <a:srgbClr val="56565B"/>
            </a:solidFill>
            <a:prstDash val="solid"/>
          </a:ln>
        </p:spPr>
      </p:sp>
      <p:sp>
        <p:nvSpPr>
          <p:cNvPr id="8" name="Text 5"/>
          <p:cNvSpPr/>
          <p:nvPr/>
        </p:nvSpPr>
        <p:spPr>
          <a:xfrm>
            <a:off x="812602" y="3716179"/>
            <a:ext cx="2236470" cy="279440"/>
          </a:xfrm>
          <a:prstGeom prst="rect">
            <a:avLst/>
          </a:prstGeom>
          <a:noFill/>
          <a:ln/>
        </p:spPr>
        <p:txBody>
          <a:bodyPr wrap="none" lIns="0" tIns="0" rIns="0" bIns="0" rtlCol="0" anchor="t"/>
          <a:lstStyle/>
          <a:p>
            <a:pPr algn="l" indent="0" marL="0">
              <a:lnSpc>
                <a:spcPts val="2200"/>
              </a:lnSpc>
              <a:buNone/>
            </a:pPr>
            <a:r>
              <a:rPr lang="en-US" sz="1750" dirty="0">
                <a:solidFill>
                  <a:srgbClr val="E5E0DF"/>
                </a:solidFill>
                <a:latin typeface="Poppins Light" pitchFamily="34" charset="0"/>
                <a:ea typeface="Poppins Light" pitchFamily="34" charset="-122"/>
                <a:cs typeface="Poppins Light" pitchFamily="34" charset="-120"/>
              </a:rPr>
              <a:t>Non-linearity</a:t>
            </a:r>
            <a:endParaRPr lang="en-US" sz="1750" dirty="0"/>
          </a:p>
        </p:txBody>
      </p:sp>
      <p:sp>
        <p:nvSpPr>
          <p:cNvPr id="9" name="Text 6"/>
          <p:cNvSpPr/>
          <p:nvPr/>
        </p:nvSpPr>
        <p:spPr>
          <a:xfrm>
            <a:off x="812602" y="4102894"/>
            <a:ext cx="7518797" cy="286226"/>
          </a:xfrm>
          <a:prstGeom prst="rect">
            <a:avLst/>
          </a:prstGeom>
          <a:noFill/>
          <a:ln/>
        </p:spPr>
        <p:txBody>
          <a:bodyPr wrap="none" lIns="0" tIns="0" rIns="0" bIns="0" rtlCol="0" anchor="t"/>
          <a:lstStyle/>
          <a:p>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Price movements follow complex patterns that traditional statistical models struggle to capture.</a:t>
            </a:r>
            <a:endParaRPr lang="en-US" sz="1400" dirty="0"/>
          </a:p>
        </p:txBody>
      </p:sp>
      <p:sp>
        <p:nvSpPr>
          <p:cNvPr id="10" name="Shape 7"/>
          <p:cNvSpPr/>
          <p:nvPr/>
        </p:nvSpPr>
        <p:spPr>
          <a:xfrm>
            <a:off x="626150" y="4754404"/>
            <a:ext cx="7891701" cy="1332071"/>
          </a:xfrm>
          <a:prstGeom prst="roundRect">
            <a:avLst>
              <a:gd name="adj" fmla="val 5641"/>
            </a:avLst>
          </a:prstGeom>
          <a:solidFill>
            <a:srgbClr val="3D3D42"/>
          </a:solidFill>
          <a:ln w="7620">
            <a:solidFill>
              <a:srgbClr val="56565B"/>
            </a:solidFill>
            <a:prstDash val="solid"/>
          </a:ln>
        </p:spPr>
      </p:sp>
      <p:sp>
        <p:nvSpPr>
          <p:cNvPr id="11" name="Text 8"/>
          <p:cNvSpPr/>
          <p:nvPr/>
        </p:nvSpPr>
        <p:spPr>
          <a:xfrm>
            <a:off x="812602" y="4940856"/>
            <a:ext cx="2236470" cy="279440"/>
          </a:xfrm>
          <a:prstGeom prst="rect">
            <a:avLst/>
          </a:prstGeom>
          <a:noFill/>
          <a:ln/>
        </p:spPr>
        <p:txBody>
          <a:bodyPr wrap="none" lIns="0" tIns="0" rIns="0" bIns="0" rtlCol="0" anchor="t"/>
          <a:lstStyle/>
          <a:p>
            <a:pPr algn="l" indent="0" marL="0">
              <a:lnSpc>
                <a:spcPts val="2200"/>
              </a:lnSpc>
              <a:buNone/>
            </a:pPr>
            <a:r>
              <a:rPr lang="en-US" sz="1750" dirty="0">
                <a:solidFill>
                  <a:srgbClr val="E5E0DF"/>
                </a:solidFill>
                <a:latin typeface="Poppins Light" pitchFamily="34" charset="0"/>
                <a:ea typeface="Poppins Light" pitchFamily="34" charset="-122"/>
                <a:cs typeface="Poppins Light" pitchFamily="34" charset="-120"/>
              </a:rPr>
              <a:t>Data Overload</a:t>
            </a:r>
            <a:endParaRPr lang="en-US" sz="1750" dirty="0"/>
          </a:p>
        </p:txBody>
      </p:sp>
      <p:sp>
        <p:nvSpPr>
          <p:cNvPr id="12" name="Text 9"/>
          <p:cNvSpPr/>
          <p:nvPr/>
        </p:nvSpPr>
        <p:spPr>
          <a:xfrm>
            <a:off x="812602" y="5327571"/>
            <a:ext cx="7518797" cy="572453"/>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Markets produce massive amounts of data every second, making it difficult to filter noise from meaningful patterns.</a:t>
            </a:r>
            <a:endParaRPr lang="en-US" sz="1400" dirty="0"/>
          </a:p>
        </p:txBody>
      </p:sp>
      <p:sp>
        <p:nvSpPr>
          <p:cNvPr id="13" name="Shape 10"/>
          <p:cNvSpPr/>
          <p:nvPr/>
        </p:nvSpPr>
        <p:spPr>
          <a:xfrm>
            <a:off x="626150" y="6265307"/>
            <a:ext cx="7891701" cy="1045845"/>
          </a:xfrm>
          <a:prstGeom prst="roundRect">
            <a:avLst>
              <a:gd name="adj" fmla="val 7185"/>
            </a:avLst>
          </a:prstGeom>
          <a:solidFill>
            <a:srgbClr val="3D3D42"/>
          </a:solidFill>
          <a:ln w="7620">
            <a:solidFill>
              <a:srgbClr val="56565B"/>
            </a:solidFill>
            <a:prstDash val="solid"/>
          </a:ln>
        </p:spPr>
      </p:sp>
      <p:sp>
        <p:nvSpPr>
          <p:cNvPr id="14" name="Text 11"/>
          <p:cNvSpPr/>
          <p:nvPr/>
        </p:nvSpPr>
        <p:spPr>
          <a:xfrm>
            <a:off x="812602" y="6451759"/>
            <a:ext cx="2236470" cy="279440"/>
          </a:xfrm>
          <a:prstGeom prst="rect">
            <a:avLst/>
          </a:prstGeom>
          <a:noFill/>
          <a:ln/>
        </p:spPr>
        <p:txBody>
          <a:bodyPr wrap="none" lIns="0" tIns="0" rIns="0" bIns="0" rtlCol="0" anchor="t"/>
          <a:lstStyle/>
          <a:p>
            <a:pPr algn="l" indent="0" marL="0">
              <a:lnSpc>
                <a:spcPts val="2200"/>
              </a:lnSpc>
              <a:buNone/>
            </a:pPr>
            <a:r>
              <a:rPr lang="en-US" sz="1750" dirty="0">
                <a:solidFill>
                  <a:srgbClr val="E5E0DF"/>
                </a:solidFill>
                <a:latin typeface="Poppins Light" pitchFamily="34" charset="0"/>
                <a:ea typeface="Poppins Light" pitchFamily="34" charset="-122"/>
                <a:cs typeface="Poppins Light" pitchFamily="34" charset="-120"/>
              </a:rPr>
              <a:t>External Factors</a:t>
            </a:r>
            <a:endParaRPr lang="en-US" sz="1750" dirty="0"/>
          </a:p>
        </p:txBody>
      </p:sp>
      <p:sp>
        <p:nvSpPr>
          <p:cNvPr id="15" name="Text 12"/>
          <p:cNvSpPr/>
          <p:nvPr/>
        </p:nvSpPr>
        <p:spPr>
          <a:xfrm>
            <a:off x="812602" y="6838474"/>
            <a:ext cx="7518797" cy="286226"/>
          </a:xfrm>
          <a:prstGeom prst="rect">
            <a:avLst/>
          </a:prstGeom>
          <a:noFill/>
          <a:ln/>
        </p:spPr>
        <p:txBody>
          <a:bodyPr wrap="none" lIns="0" tIns="0" rIns="0" bIns="0" rtlCol="0" anchor="t"/>
          <a:lstStyle/>
          <a:p>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Unexpected events like pandemics or political conflicts can drastically change market behavior.</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690324"/>
            <a:ext cx="6627971" cy="708779"/>
          </a:xfrm>
          <a:prstGeom prst="rect">
            <a:avLst/>
          </a:prstGeom>
          <a:noFill/>
          <a:ln/>
        </p:spPr>
        <p:txBody>
          <a:bodyPr wrap="none" lIns="0" tIns="0" rIns="0" bIns="0" rtlCol="0" anchor="t"/>
          <a:lstStyle/>
          <a:p>
            <a:pPr algn="l"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Why Machine Learning?</a:t>
            </a:r>
            <a:endParaRPr lang="en-US" sz="4450" dirty="0"/>
          </a:p>
        </p:txBody>
      </p:sp>
      <p:sp>
        <p:nvSpPr>
          <p:cNvPr id="3" name="Text 1"/>
          <p:cNvSpPr/>
          <p:nvPr/>
        </p:nvSpPr>
        <p:spPr>
          <a:xfrm>
            <a:off x="793790" y="1966079"/>
            <a:ext cx="4938474" cy="425291"/>
          </a:xfrm>
          <a:prstGeom prst="rect">
            <a:avLst/>
          </a:prstGeom>
          <a:noFill/>
          <a:ln/>
        </p:spPr>
        <p:txBody>
          <a:bodyPr wrap="none" lIns="0" tIns="0" rIns="0" bIns="0" rtlCol="0" anchor="t"/>
          <a:lstStyle/>
          <a:p>
            <a:pPr algn="l" indent="0" marL="0">
              <a:lnSpc>
                <a:spcPts val="3300"/>
              </a:lnSpc>
              <a:buNone/>
            </a:pPr>
            <a:r>
              <a:rPr lang="en-US" sz="2650" dirty="0">
                <a:solidFill>
                  <a:srgbClr val="F2F2F3"/>
                </a:solidFill>
                <a:latin typeface="Poppins Light" pitchFamily="34" charset="0"/>
                <a:ea typeface="Poppins Light" pitchFamily="34" charset="-122"/>
                <a:cs typeface="Poppins Light" pitchFamily="34" charset="-120"/>
              </a:rPr>
              <a:t>Traditional Methods Fall Short</a:t>
            </a:r>
            <a:endParaRPr lang="en-US" sz="2650" dirty="0"/>
          </a:p>
        </p:txBody>
      </p:sp>
      <p:sp>
        <p:nvSpPr>
          <p:cNvPr id="4" name="Text 2"/>
          <p:cNvSpPr/>
          <p:nvPr/>
        </p:nvSpPr>
        <p:spPr>
          <a:xfrm>
            <a:off x="793790" y="2618184"/>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Fundamental and technical analysis rely on human interpretation and struggle with complex, non-linear patterns in massive datasets.</a:t>
            </a:r>
            <a:endParaRPr lang="en-US" sz="1750" dirty="0"/>
          </a:p>
        </p:txBody>
      </p:sp>
      <p:pic>
        <p:nvPicPr>
          <p:cNvPr id="5" name="Image 0" descr="preencoded.png">    </p:cNvPr>
          <p:cNvPicPr>
            <a:picLocks noChangeAspect="1"/>
          </p:cNvPicPr>
          <p:nvPr/>
        </p:nvPicPr>
        <p:blipFill>
          <a:blip r:embed="rId1"/>
          <a:stretch>
            <a:fillRect/>
          </a:stretch>
        </p:blipFill>
        <p:spPr>
          <a:xfrm>
            <a:off x="793790" y="3962043"/>
            <a:ext cx="6240661" cy="2676406"/>
          </a:xfrm>
          <a:prstGeom prst="rect">
            <a:avLst/>
          </a:prstGeom>
        </p:spPr>
      </p:pic>
      <p:sp>
        <p:nvSpPr>
          <p:cNvPr id="6" name="Text 3"/>
          <p:cNvSpPr/>
          <p:nvPr/>
        </p:nvSpPr>
        <p:spPr>
          <a:xfrm>
            <a:off x="7599521" y="1966079"/>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F2F2F3"/>
                </a:solidFill>
                <a:latin typeface="Poppins Light" pitchFamily="34" charset="0"/>
                <a:ea typeface="Poppins Light" pitchFamily="34" charset="-122"/>
                <a:cs typeface="Poppins Light" pitchFamily="34" charset="-120"/>
              </a:rPr>
              <a:t>ML Advantages</a:t>
            </a:r>
            <a:endParaRPr lang="en-US" sz="2650" dirty="0"/>
          </a:p>
        </p:txBody>
      </p:sp>
      <p:sp>
        <p:nvSpPr>
          <p:cNvPr id="7" name="Text 4"/>
          <p:cNvSpPr/>
          <p:nvPr/>
        </p:nvSpPr>
        <p:spPr>
          <a:xfrm>
            <a:off x="7599521" y="261818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Light" pitchFamily="34" charset="0"/>
                <a:ea typeface="Roboto Light" pitchFamily="34" charset="-122"/>
                <a:cs typeface="Roboto Light" pitchFamily="34" charset="-120"/>
              </a:rPr>
              <a:t>Identifies hidden patterns in historical data</a:t>
            </a:r>
            <a:endParaRPr lang="en-US" sz="1750" dirty="0"/>
          </a:p>
        </p:txBody>
      </p:sp>
      <p:sp>
        <p:nvSpPr>
          <p:cNvPr id="8" name="Text 5"/>
          <p:cNvSpPr/>
          <p:nvPr/>
        </p:nvSpPr>
        <p:spPr>
          <a:xfrm>
            <a:off x="7599521" y="306038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Light" pitchFamily="34" charset="0"/>
                <a:ea typeface="Roboto Light" pitchFamily="34" charset="-122"/>
                <a:cs typeface="Roboto Light" pitchFamily="34" charset="-120"/>
              </a:rPr>
              <a:t>Adapts quickly to new information</a:t>
            </a:r>
            <a:endParaRPr lang="en-US" sz="1750" dirty="0"/>
          </a:p>
        </p:txBody>
      </p:sp>
      <p:sp>
        <p:nvSpPr>
          <p:cNvPr id="9" name="Text 6"/>
          <p:cNvSpPr/>
          <p:nvPr/>
        </p:nvSpPr>
        <p:spPr>
          <a:xfrm>
            <a:off x="7599521" y="350258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Light" pitchFamily="34" charset="0"/>
                <a:ea typeface="Roboto Light" pitchFamily="34" charset="-122"/>
                <a:cs typeface="Roboto Light" pitchFamily="34" charset="-120"/>
              </a:rPr>
              <a:t>Uses multiple indicators simultaneously</a:t>
            </a:r>
            <a:endParaRPr lang="en-US" sz="1750" dirty="0"/>
          </a:p>
        </p:txBody>
      </p:sp>
      <p:sp>
        <p:nvSpPr>
          <p:cNvPr id="10" name="Text 7"/>
          <p:cNvSpPr/>
          <p:nvPr/>
        </p:nvSpPr>
        <p:spPr>
          <a:xfrm>
            <a:off x="7599521" y="3944779"/>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Light" pitchFamily="34" charset="0"/>
                <a:ea typeface="Roboto Light" pitchFamily="34" charset="-122"/>
                <a:cs typeface="Roboto Light" pitchFamily="34" charset="-120"/>
              </a:rPr>
              <a:t>Handles large datasets efficiently</a:t>
            </a:r>
            <a:endParaRPr lang="en-US" sz="1750" dirty="0"/>
          </a:p>
        </p:txBody>
      </p:sp>
      <p:pic>
        <p:nvPicPr>
          <p:cNvPr id="11" name="Image 1" descr="preencoded.png">    </p:cNvPr>
          <p:cNvPicPr>
            <a:picLocks noChangeAspect="1"/>
          </p:cNvPicPr>
          <p:nvPr/>
        </p:nvPicPr>
        <p:blipFill>
          <a:blip r:embed="rId2"/>
          <a:stretch>
            <a:fillRect/>
          </a:stretch>
        </p:blipFill>
        <p:spPr>
          <a:xfrm>
            <a:off x="8016954" y="4602123"/>
            <a:ext cx="5409724" cy="272188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09136" y="557213"/>
            <a:ext cx="5065633" cy="633174"/>
          </a:xfrm>
          <a:prstGeom prst="rect">
            <a:avLst/>
          </a:prstGeom>
          <a:noFill/>
          <a:ln/>
        </p:spPr>
        <p:txBody>
          <a:bodyPr wrap="none" lIns="0" tIns="0" rIns="0" bIns="0" rtlCol="0" anchor="t"/>
          <a:lstStyle/>
          <a:p>
            <a:pPr algn="l" indent="0" marL="0">
              <a:lnSpc>
                <a:spcPts val="4950"/>
              </a:lnSpc>
              <a:buNone/>
            </a:pPr>
            <a:r>
              <a:rPr lang="en-US" sz="3950" dirty="0">
                <a:solidFill>
                  <a:srgbClr val="F2F2F3"/>
                </a:solidFill>
                <a:latin typeface="Poppins Light" pitchFamily="34" charset="0"/>
                <a:ea typeface="Poppins Light" pitchFamily="34" charset="-122"/>
                <a:cs typeface="Poppins Light" pitchFamily="34" charset="-120"/>
              </a:rPr>
              <a:t>System Architecture</a:t>
            </a:r>
            <a:endParaRPr lang="en-US" sz="3950" dirty="0"/>
          </a:p>
        </p:txBody>
      </p:sp>
      <p:pic>
        <p:nvPicPr>
          <p:cNvPr id="3" name="Image 0" descr="preencoded.png">    </p:cNvPr>
          <p:cNvPicPr>
            <a:picLocks noChangeAspect="1"/>
          </p:cNvPicPr>
          <p:nvPr/>
        </p:nvPicPr>
        <p:blipFill>
          <a:blip r:embed="rId1"/>
          <a:stretch>
            <a:fillRect/>
          </a:stretch>
        </p:blipFill>
        <p:spPr>
          <a:xfrm>
            <a:off x="709136" y="1595557"/>
            <a:ext cx="1013103" cy="1215747"/>
          </a:xfrm>
          <a:prstGeom prst="rect">
            <a:avLst/>
          </a:prstGeom>
        </p:spPr>
      </p:pic>
      <p:sp>
        <p:nvSpPr>
          <p:cNvPr id="4" name="Text 1"/>
          <p:cNvSpPr/>
          <p:nvPr/>
        </p:nvSpPr>
        <p:spPr>
          <a:xfrm>
            <a:off x="1924764" y="1798082"/>
            <a:ext cx="2532817" cy="316468"/>
          </a:xfrm>
          <a:prstGeom prst="rect">
            <a:avLst/>
          </a:prstGeom>
          <a:noFill/>
          <a:ln/>
        </p:spPr>
        <p:txBody>
          <a:bodyPr wrap="none" lIns="0" tIns="0" rIns="0" bIns="0" rtlCol="0" anchor="t"/>
          <a:lstStyle/>
          <a:p>
            <a:pPr algn="l" indent="0" marL="0">
              <a:lnSpc>
                <a:spcPts val="2450"/>
              </a:lnSpc>
              <a:buNone/>
            </a:pPr>
            <a:r>
              <a:rPr lang="en-US" sz="1950" dirty="0">
                <a:solidFill>
                  <a:srgbClr val="E5E0DF"/>
                </a:solidFill>
                <a:latin typeface="Poppins Light" pitchFamily="34" charset="0"/>
                <a:ea typeface="Poppins Light" pitchFamily="34" charset="-122"/>
                <a:cs typeface="Poppins Light" pitchFamily="34" charset="-120"/>
              </a:rPr>
              <a:t>Data Source</a:t>
            </a:r>
            <a:endParaRPr lang="en-US" sz="1950" dirty="0"/>
          </a:p>
        </p:txBody>
      </p:sp>
      <p:sp>
        <p:nvSpPr>
          <p:cNvPr id="5" name="Text 2"/>
          <p:cNvSpPr/>
          <p:nvPr/>
        </p:nvSpPr>
        <p:spPr>
          <a:xfrm>
            <a:off x="1924764" y="2236113"/>
            <a:ext cx="11996499" cy="324207"/>
          </a:xfrm>
          <a:prstGeom prst="rect">
            <a:avLst/>
          </a:prstGeom>
          <a:noFill/>
          <a:ln/>
        </p:spPr>
        <p:txBody>
          <a:bodyPr wrap="none" lIns="0" tIns="0" rIns="0" bIns="0" rtlCol="0" anchor="t"/>
          <a:lstStyle/>
          <a:p>
            <a:pPr algn="l" indent="0" marL="0">
              <a:lnSpc>
                <a:spcPts val="2550"/>
              </a:lnSpc>
              <a:buNone/>
            </a:pPr>
            <a:r>
              <a:rPr lang="en-US" sz="1550" dirty="0">
                <a:solidFill>
                  <a:srgbClr val="E5E0DF"/>
                </a:solidFill>
                <a:latin typeface="Roboto Light" pitchFamily="34" charset="0"/>
                <a:ea typeface="Roboto Light" pitchFamily="34" charset="-122"/>
                <a:cs typeface="Roboto Light" pitchFamily="34" charset="-120"/>
              </a:rPr>
              <a:t>Yahoo Finance API fetches historical stock data including Open, High, Low, Close, and Volume.</a:t>
            </a:r>
            <a:endParaRPr lang="en-US" sz="1550" dirty="0"/>
          </a:p>
        </p:txBody>
      </p:sp>
      <p:pic>
        <p:nvPicPr>
          <p:cNvPr id="6" name="Image 1" descr="preencoded.png">    </p:cNvPr>
          <p:cNvPicPr>
            <a:picLocks noChangeAspect="1"/>
          </p:cNvPicPr>
          <p:nvPr/>
        </p:nvPicPr>
        <p:blipFill>
          <a:blip r:embed="rId2"/>
          <a:stretch>
            <a:fillRect/>
          </a:stretch>
        </p:blipFill>
        <p:spPr>
          <a:xfrm>
            <a:off x="709136" y="2811304"/>
            <a:ext cx="1013103" cy="1215747"/>
          </a:xfrm>
          <a:prstGeom prst="rect">
            <a:avLst/>
          </a:prstGeom>
        </p:spPr>
      </p:pic>
      <p:sp>
        <p:nvSpPr>
          <p:cNvPr id="7" name="Text 3"/>
          <p:cNvSpPr/>
          <p:nvPr/>
        </p:nvSpPr>
        <p:spPr>
          <a:xfrm>
            <a:off x="1924764" y="3013829"/>
            <a:ext cx="2532817" cy="316468"/>
          </a:xfrm>
          <a:prstGeom prst="rect">
            <a:avLst/>
          </a:prstGeom>
          <a:noFill/>
          <a:ln/>
        </p:spPr>
        <p:txBody>
          <a:bodyPr wrap="none" lIns="0" tIns="0" rIns="0" bIns="0" rtlCol="0" anchor="t"/>
          <a:lstStyle/>
          <a:p>
            <a:pPr algn="l" indent="0" marL="0">
              <a:lnSpc>
                <a:spcPts val="2450"/>
              </a:lnSpc>
              <a:buNone/>
            </a:pPr>
            <a:r>
              <a:rPr lang="en-US" sz="1950" dirty="0">
                <a:solidFill>
                  <a:srgbClr val="E5E0DF"/>
                </a:solidFill>
                <a:latin typeface="Poppins Light" pitchFamily="34" charset="0"/>
                <a:ea typeface="Poppins Light" pitchFamily="34" charset="-122"/>
                <a:cs typeface="Poppins Light" pitchFamily="34" charset="-120"/>
              </a:rPr>
              <a:t>Preprocessing</a:t>
            </a:r>
            <a:endParaRPr lang="en-US" sz="1950" dirty="0"/>
          </a:p>
        </p:txBody>
      </p:sp>
      <p:sp>
        <p:nvSpPr>
          <p:cNvPr id="8" name="Text 4"/>
          <p:cNvSpPr/>
          <p:nvPr/>
        </p:nvSpPr>
        <p:spPr>
          <a:xfrm>
            <a:off x="1924764" y="3451860"/>
            <a:ext cx="11996499" cy="324207"/>
          </a:xfrm>
          <a:prstGeom prst="rect">
            <a:avLst/>
          </a:prstGeom>
          <a:noFill/>
          <a:ln/>
        </p:spPr>
        <p:txBody>
          <a:bodyPr wrap="none" lIns="0" tIns="0" rIns="0" bIns="0" rtlCol="0" anchor="t"/>
          <a:lstStyle/>
          <a:p>
            <a:pPr algn="l" indent="0" marL="0">
              <a:lnSpc>
                <a:spcPts val="2550"/>
              </a:lnSpc>
              <a:buNone/>
            </a:pPr>
            <a:r>
              <a:rPr lang="en-US" sz="1550" dirty="0">
                <a:solidFill>
                  <a:srgbClr val="E5E0DF"/>
                </a:solidFill>
                <a:latin typeface="Roboto Light" pitchFamily="34" charset="0"/>
                <a:ea typeface="Roboto Light" pitchFamily="34" charset="-122"/>
                <a:cs typeface="Roboto Light" pitchFamily="34" charset="-120"/>
              </a:rPr>
              <a:t>Feature engineering creates moving averages, Bollinger Bands, and lag features.</a:t>
            </a:r>
            <a:endParaRPr lang="en-US" sz="1550" dirty="0"/>
          </a:p>
        </p:txBody>
      </p:sp>
      <p:pic>
        <p:nvPicPr>
          <p:cNvPr id="9" name="Image 2" descr="preencoded.png">    </p:cNvPr>
          <p:cNvPicPr>
            <a:picLocks noChangeAspect="1"/>
          </p:cNvPicPr>
          <p:nvPr/>
        </p:nvPicPr>
        <p:blipFill>
          <a:blip r:embed="rId3"/>
          <a:stretch>
            <a:fillRect/>
          </a:stretch>
        </p:blipFill>
        <p:spPr>
          <a:xfrm>
            <a:off x="709136" y="4027051"/>
            <a:ext cx="1013103" cy="1215747"/>
          </a:xfrm>
          <a:prstGeom prst="rect">
            <a:avLst/>
          </a:prstGeom>
        </p:spPr>
      </p:pic>
      <p:sp>
        <p:nvSpPr>
          <p:cNvPr id="10" name="Text 5"/>
          <p:cNvSpPr/>
          <p:nvPr/>
        </p:nvSpPr>
        <p:spPr>
          <a:xfrm>
            <a:off x="1924764" y="4229576"/>
            <a:ext cx="2532817" cy="316468"/>
          </a:xfrm>
          <a:prstGeom prst="rect">
            <a:avLst/>
          </a:prstGeom>
          <a:noFill/>
          <a:ln/>
        </p:spPr>
        <p:txBody>
          <a:bodyPr wrap="none" lIns="0" tIns="0" rIns="0" bIns="0" rtlCol="0" anchor="t"/>
          <a:lstStyle/>
          <a:p>
            <a:pPr algn="l" indent="0" marL="0">
              <a:lnSpc>
                <a:spcPts val="2450"/>
              </a:lnSpc>
              <a:buNone/>
            </a:pPr>
            <a:r>
              <a:rPr lang="en-US" sz="1950" dirty="0">
                <a:solidFill>
                  <a:srgbClr val="E5E0DF"/>
                </a:solidFill>
                <a:latin typeface="Poppins Light" pitchFamily="34" charset="0"/>
                <a:ea typeface="Poppins Light" pitchFamily="34" charset="-122"/>
                <a:cs typeface="Poppins Light" pitchFamily="34" charset="-120"/>
              </a:rPr>
              <a:t>ML Training</a:t>
            </a:r>
            <a:endParaRPr lang="en-US" sz="1950" dirty="0"/>
          </a:p>
        </p:txBody>
      </p:sp>
      <p:sp>
        <p:nvSpPr>
          <p:cNvPr id="11" name="Text 6"/>
          <p:cNvSpPr/>
          <p:nvPr/>
        </p:nvSpPr>
        <p:spPr>
          <a:xfrm>
            <a:off x="1924764" y="4667607"/>
            <a:ext cx="11996499" cy="324207"/>
          </a:xfrm>
          <a:prstGeom prst="rect">
            <a:avLst/>
          </a:prstGeom>
          <a:noFill/>
          <a:ln/>
        </p:spPr>
        <p:txBody>
          <a:bodyPr wrap="none" lIns="0" tIns="0" rIns="0" bIns="0" rtlCol="0" anchor="t"/>
          <a:lstStyle/>
          <a:p>
            <a:pPr algn="l" indent="0" marL="0">
              <a:lnSpc>
                <a:spcPts val="2550"/>
              </a:lnSpc>
              <a:buNone/>
            </a:pPr>
            <a:r>
              <a:rPr lang="en-US" sz="1550" dirty="0">
                <a:solidFill>
                  <a:srgbClr val="E5E0DF"/>
                </a:solidFill>
                <a:latin typeface="Roboto Light" pitchFamily="34" charset="0"/>
                <a:ea typeface="Roboto Light" pitchFamily="34" charset="-122"/>
                <a:cs typeface="Roboto Light" pitchFamily="34" charset="-120"/>
              </a:rPr>
              <a:t>Linear Regression, Decision Tree, and Random Forest models learn from patterns.</a:t>
            </a:r>
            <a:endParaRPr lang="en-US" sz="1550" dirty="0"/>
          </a:p>
        </p:txBody>
      </p:sp>
      <p:pic>
        <p:nvPicPr>
          <p:cNvPr id="12" name="Image 3" descr="preencoded.png">    </p:cNvPr>
          <p:cNvPicPr>
            <a:picLocks noChangeAspect="1"/>
          </p:cNvPicPr>
          <p:nvPr/>
        </p:nvPicPr>
        <p:blipFill>
          <a:blip r:embed="rId4"/>
          <a:stretch>
            <a:fillRect/>
          </a:stretch>
        </p:blipFill>
        <p:spPr>
          <a:xfrm>
            <a:off x="709136" y="5242798"/>
            <a:ext cx="1013103" cy="1215747"/>
          </a:xfrm>
          <a:prstGeom prst="rect">
            <a:avLst/>
          </a:prstGeom>
        </p:spPr>
      </p:pic>
      <p:sp>
        <p:nvSpPr>
          <p:cNvPr id="13" name="Text 7"/>
          <p:cNvSpPr/>
          <p:nvPr/>
        </p:nvSpPr>
        <p:spPr>
          <a:xfrm>
            <a:off x="1924764" y="5445323"/>
            <a:ext cx="2532817" cy="316468"/>
          </a:xfrm>
          <a:prstGeom prst="rect">
            <a:avLst/>
          </a:prstGeom>
          <a:noFill/>
          <a:ln/>
        </p:spPr>
        <p:txBody>
          <a:bodyPr wrap="none" lIns="0" tIns="0" rIns="0" bIns="0" rtlCol="0" anchor="t"/>
          <a:lstStyle/>
          <a:p>
            <a:pPr algn="l" indent="0" marL="0">
              <a:lnSpc>
                <a:spcPts val="2450"/>
              </a:lnSpc>
              <a:buNone/>
            </a:pPr>
            <a:r>
              <a:rPr lang="en-US" sz="1950" dirty="0">
                <a:solidFill>
                  <a:srgbClr val="E5E0DF"/>
                </a:solidFill>
                <a:latin typeface="Poppins Light" pitchFamily="34" charset="0"/>
                <a:ea typeface="Poppins Light" pitchFamily="34" charset="-122"/>
                <a:cs typeface="Poppins Light" pitchFamily="34" charset="-120"/>
              </a:rPr>
              <a:t>Evaluation</a:t>
            </a:r>
            <a:endParaRPr lang="en-US" sz="1950" dirty="0"/>
          </a:p>
        </p:txBody>
      </p:sp>
      <p:sp>
        <p:nvSpPr>
          <p:cNvPr id="14" name="Text 8"/>
          <p:cNvSpPr/>
          <p:nvPr/>
        </p:nvSpPr>
        <p:spPr>
          <a:xfrm>
            <a:off x="1924764" y="5883354"/>
            <a:ext cx="11996499" cy="324207"/>
          </a:xfrm>
          <a:prstGeom prst="rect">
            <a:avLst/>
          </a:prstGeom>
          <a:noFill/>
          <a:ln/>
        </p:spPr>
        <p:txBody>
          <a:bodyPr wrap="none" lIns="0" tIns="0" rIns="0" bIns="0" rtlCol="0" anchor="t"/>
          <a:lstStyle/>
          <a:p>
            <a:pPr algn="l" indent="0" marL="0">
              <a:lnSpc>
                <a:spcPts val="2550"/>
              </a:lnSpc>
              <a:buNone/>
            </a:pPr>
            <a:r>
              <a:rPr lang="en-US" sz="1550" dirty="0">
                <a:solidFill>
                  <a:srgbClr val="E5E0DF"/>
                </a:solidFill>
                <a:latin typeface="Roboto Light" pitchFamily="34" charset="0"/>
                <a:ea typeface="Roboto Light" pitchFamily="34" charset="-122"/>
                <a:cs typeface="Roboto Light" pitchFamily="34" charset="-120"/>
              </a:rPr>
              <a:t>RMSE metrics and visualizations assess model accuracy.</a:t>
            </a:r>
            <a:endParaRPr lang="en-US" sz="1550" dirty="0"/>
          </a:p>
        </p:txBody>
      </p:sp>
      <p:pic>
        <p:nvPicPr>
          <p:cNvPr id="15" name="Image 4" descr="preencoded.png">    </p:cNvPr>
          <p:cNvPicPr>
            <a:picLocks noChangeAspect="1"/>
          </p:cNvPicPr>
          <p:nvPr/>
        </p:nvPicPr>
        <p:blipFill>
          <a:blip r:embed="rId5"/>
          <a:stretch>
            <a:fillRect/>
          </a:stretch>
        </p:blipFill>
        <p:spPr>
          <a:xfrm>
            <a:off x="709136" y="6458545"/>
            <a:ext cx="1013103" cy="1215747"/>
          </a:xfrm>
          <a:prstGeom prst="rect">
            <a:avLst/>
          </a:prstGeom>
        </p:spPr>
      </p:pic>
      <p:sp>
        <p:nvSpPr>
          <p:cNvPr id="16" name="Text 9"/>
          <p:cNvSpPr/>
          <p:nvPr/>
        </p:nvSpPr>
        <p:spPr>
          <a:xfrm>
            <a:off x="1924764" y="6661071"/>
            <a:ext cx="2532817" cy="316468"/>
          </a:xfrm>
          <a:prstGeom prst="rect">
            <a:avLst/>
          </a:prstGeom>
          <a:noFill/>
          <a:ln/>
        </p:spPr>
        <p:txBody>
          <a:bodyPr wrap="none" lIns="0" tIns="0" rIns="0" bIns="0" rtlCol="0" anchor="t"/>
          <a:lstStyle/>
          <a:p>
            <a:pPr algn="l" indent="0" marL="0">
              <a:lnSpc>
                <a:spcPts val="2450"/>
              </a:lnSpc>
              <a:buNone/>
            </a:pPr>
            <a:r>
              <a:rPr lang="en-US" sz="1950" dirty="0">
                <a:solidFill>
                  <a:srgbClr val="E5E0DF"/>
                </a:solidFill>
                <a:latin typeface="Poppins Light" pitchFamily="34" charset="0"/>
                <a:ea typeface="Poppins Light" pitchFamily="34" charset="-122"/>
                <a:cs typeface="Poppins Light" pitchFamily="34" charset="-120"/>
              </a:rPr>
              <a:t>Forecasting</a:t>
            </a:r>
            <a:endParaRPr lang="en-US" sz="1950" dirty="0"/>
          </a:p>
        </p:txBody>
      </p:sp>
      <p:sp>
        <p:nvSpPr>
          <p:cNvPr id="17" name="Text 10"/>
          <p:cNvSpPr/>
          <p:nvPr/>
        </p:nvSpPr>
        <p:spPr>
          <a:xfrm>
            <a:off x="1924764" y="7099102"/>
            <a:ext cx="11996499" cy="324207"/>
          </a:xfrm>
          <a:prstGeom prst="rect">
            <a:avLst/>
          </a:prstGeom>
          <a:noFill/>
          <a:ln/>
        </p:spPr>
        <p:txBody>
          <a:bodyPr wrap="none" lIns="0" tIns="0" rIns="0" bIns="0" rtlCol="0" anchor="t"/>
          <a:lstStyle/>
          <a:p>
            <a:pPr algn="l" indent="0" marL="0">
              <a:lnSpc>
                <a:spcPts val="2550"/>
              </a:lnSpc>
              <a:buNone/>
            </a:pPr>
            <a:r>
              <a:rPr lang="en-US" sz="1550" dirty="0">
                <a:solidFill>
                  <a:srgbClr val="E5E0DF"/>
                </a:solidFill>
                <a:latin typeface="Roboto Light" pitchFamily="34" charset="0"/>
                <a:ea typeface="Roboto Light" pitchFamily="34" charset="-122"/>
                <a:cs typeface="Roboto Light" pitchFamily="34" charset="-120"/>
              </a:rPr>
              <a:t>Trained models predict future prices up to 4 years ahead.</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931069"/>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Technical Stack</a:t>
            </a:r>
            <a:endParaRPr lang="en-US" sz="4450" dirty="0"/>
          </a:p>
        </p:txBody>
      </p:sp>
      <p:pic>
        <p:nvPicPr>
          <p:cNvPr id="3" name="Image 0" descr="preencoded.png">    </p:cNvPr>
          <p:cNvPicPr>
            <a:picLocks noChangeAspect="1"/>
          </p:cNvPicPr>
          <p:nvPr/>
        </p:nvPicPr>
        <p:blipFill>
          <a:blip r:embed="rId1"/>
          <a:stretch>
            <a:fillRect/>
          </a:stretch>
        </p:blipFill>
        <p:spPr>
          <a:xfrm>
            <a:off x="793790" y="2093476"/>
            <a:ext cx="566976" cy="566976"/>
          </a:xfrm>
          <a:prstGeom prst="rect">
            <a:avLst/>
          </a:prstGeom>
        </p:spPr>
      </p:pic>
      <p:sp>
        <p:nvSpPr>
          <p:cNvPr id="4" name="Text 1"/>
          <p:cNvSpPr/>
          <p:nvPr/>
        </p:nvSpPr>
        <p:spPr>
          <a:xfrm>
            <a:off x="793790" y="294393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Python &amp; Streamlit</a:t>
            </a:r>
            <a:endParaRPr lang="en-US" sz="2200" dirty="0"/>
          </a:p>
        </p:txBody>
      </p:sp>
      <p:sp>
        <p:nvSpPr>
          <p:cNvPr id="5" name="Text 2"/>
          <p:cNvSpPr/>
          <p:nvPr/>
        </p:nvSpPr>
        <p:spPr>
          <a:xfrm>
            <a:off x="793790" y="3434358"/>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Core programming language with interactive web framework for building the dashboard interface.</a:t>
            </a:r>
            <a:endParaRPr lang="en-US" sz="1750" dirty="0"/>
          </a:p>
        </p:txBody>
      </p:sp>
      <p:pic>
        <p:nvPicPr>
          <p:cNvPr id="6" name="Image 1" descr="preencoded.png">    </p:cNvPr>
          <p:cNvPicPr>
            <a:picLocks noChangeAspect="1"/>
          </p:cNvPicPr>
          <p:nvPr/>
        </p:nvPicPr>
        <p:blipFill>
          <a:blip r:embed="rId2"/>
          <a:stretch>
            <a:fillRect/>
          </a:stretch>
        </p:blipFill>
        <p:spPr>
          <a:xfrm>
            <a:off x="7456884" y="2093476"/>
            <a:ext cx="566976" cy="566976"/>
          </a:xfrm>
          <a:prstGeom prst="rect">
            <a:avLst/>
          </a:prstGeom>
        </p:spPr>
      </p:pic>
      <p:sp>
        <p:nvSpPr>
          <p:cNvPr id="7" name="Text 3"/>
          <p:cNvSpPr/>
          <p:nvPr/>
        </p:nvSpPr>
        <p:spPr>
          <a:xfrm>
            <a:off x="7456884" y="294393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yfinance</a:t>
            </a:r>
            <a:endParaRPr lang="en-US" sz="2200" dirty="0"/>
          </a:p>
        </p:txBody>
      </p:sp>
      <p:sp>
        <p:nvSpPr>
          <p:cNvPr id="8" name="Text 4"/>
          <p:cNvSpPr/>
          <p:nvPr/>
        </p:nvSpPr>
        <p:spPr>
          <a:xfrm>
            <a:off x="7456884" y="3434358"/>
            <a:ext cx="6379726"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Library for fetching real-time historical stock data from Yahoo Finance API.</a:t>
            </a:r>
            <a:endParaRPr lang="en-US" sz="1750" dirty="0"/>
          </a:p>
        </p:txBody>
      </p:sp>
      <p:pic>
        <p:nvPicPr>
          <p:cNvPr id="9" name="Image 2" descr="preencoded.png">    </p:cNvPr>
          <p:cNvPicPr>
            <a:picLocks noChangeAspect="1"/>
          </p:cNvPicPr>
          <p:nvPr/>
        </p:nvPicPr>
        <p:blipFill>
          <a:blip r:embed="rId3"/>
          <a:stretch>
            <a:fillRect/>
          </a:stretch>
        </p:blipFill>
        <p:spPr>
          <a:xfrm>
            <a:off x="793790" y="4613791"/>
            <a:ext cx="566976" cy="566976"/>
          </a:xfrm>
          <a:prstGeom prst="rect">
            <a:avLst/>
          </a:prstGeom>
        </p:spPr>
      </p:pic>
      <p:sp>
        <p:nvSpPr>
          <p:cNvPr id="10" name="Text 5"/>
          <p:cNvSpPr/>
          <p:nvPr/>
        </p:nvSpPr>
        <p:spPr>
          <a:xfrm>
            <a:off x="793790" y="546425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scikit-learn</a:t>
            </a:r>
            <a:endParaRPr lang="en-US" sz="2200" dirty="0"/>
          </a:p>
        </p:txBody>
      </p:sp>
      <p:sp>
        <p:nvSpPr>
          <p:cNvPr id="11" name="Text 6"/>
          <p:cNvSpPr/>
          <p:nvPr/>
        </p:nvSpPr>
        <p:spPr>
          <a:xfrm>
            <a:off x="793790" y="5954673"/>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Machine learning library implementing Linear Regression, Decision Tree, and Random Forest models.</a:t>
            </a:r>
            <a:endParaRPr lang="en-US" sz="1750" dirty="0"/>
          </a:p>
        </p:txBody>
      </p:sp>
      <p:pic>
        <p:nvPicPr>
          <p:cNvPr id="12" name="Image 3" descr="preencoded.png">    </p:cNvPr>
          <p:cNvPicPr>
            <a:picLocks noChangeAspect="1"/>
          </p:cNvPicPr>
          <p:nvPr/>
        </p:nvPicPr>
        <p:blipFill>
          <a:blip r:embed="rId4"/>
          <a:stretch>
            <a:fillRect/>
          </a:stretch>
        </p:blipFill>
        <p:spPr>
          <a:xfrm>
            <a:off x="7456884" y="4613791"/>
            <a:ext cx="566976" cy="566976"/>
          </a:xfrm>
          <a:prstGeom prst="rect">
            <a:avLst/>
          </a:prstGeom>
        </p:spPr>
      </p:pic>
      <p:sp>
        <p:nvSpPr>
          <p:cNvPr id="13" name="Text 7"/>
          <p:cNvSpPr/>
          <p:nvPr/>
        </p:nvSpPr>
        <p:spPr>
          <a:xfrm>
            <a:off x="7456884" y="546425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5E0DF"/>
                </a:solidFill>
                <a:latin typeface="Poppins Light" pitchFamily="34" charset="0"/>
                <a:ea typeface="Poppins Light" pitchFamily="34" charset="-122"/>
                <a:cs typeface="Poppins Light" pitchFamily="34" charset="-120"/>
              </a:rPr>
              <a:t>Plotly &amp; Pandas</a:t>
            </a:r>
            <a:endParaRPr lang="en-US" sz="2200" dirty="0"/>
          </a:p>
        </p:txBody>
      </p:sp>
      <p:sp>
        <p:nvSpPr>
          <p:cNvPr id="14" name="Text 8"/>
          <p:cNvSpPr/>
          <p:nvPr/>
        </p:nvSpPr>
        <p:spPr>
          <a:xfrm>
            <a:off x="7456884" y="5954673"/>
            <a:ext cx="6379726"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Visualization tools for candlestick charts and data manipulation for preprocessing.</a:t>
            </a:r>
            <a:endParaRPr lang="en-US" sz="1750" dirty="0"/>
          </a:p>
        </p:txBody>
      </p:sp>
      <p:sp>
        <p:nvSpPr>
          <p:cNvPr id="15" name="Text 9"/>
          <p:cNvSpPr/>
          <p:nvPr/>
        </p:nvSpPr>
        <p:spPr>
          <a:xfrm>
            <a:off x="793790" y="6935629"/>
            <a:ext cx="13042821" cy="362903"/>
          </a:xfrm>
          <a:prstGeom prst="rect">
            <a:avLst/>
          </a:prstGeom>
          <a:noFill/>
          <a:ln/>
        </p:spPr>
        <p:txBody>
          <a:bodyPr wrap="none" lIns="0" tIns="0" rIns="0" bIns="0" rtlCol="0" anchor="t"/>
          <a:lstStyle/>
          <a:p>
            <a:pPr algn="l" indent="0" marL="0">
              <a:lnSpc>
                <a:spcPts val="2850"/>
              </a:lnSpc>
              <a:buNone/>
            </a:pPr>
            <a:r>
              <a:rPr lang="en-US" sz="1750" b="1" dirty="0">
                <a:solidFill>
                  <a:srgbClr val="E5E0DF"/>
                </a:solidFill>
                <a:latin typeface="Roboto Light" pitchFamily="34" charset="0"/>
                <a:ea typeface="Roboto Light" pitchFamily="34" charset="-122"/>
                <a:cs typeface="Roboto Light" pitchFamily="34" charset="-120"/>
              </a:rPr>
              <a:t>Hardware Requirements:</a:t>
            </a:r>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 Intel i3+ processor, 4GB RAM minimum (8GB recommended), 1GB storage, internet connection required.</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69620" y="604718"/>
            <a:ext cx="10317004" cy="687110"/>
          </a:xfrm>
          <a:prstGeom prst="rect">
            <a:avLst/>
          </a:prstGeom>
          <a:noFill/>
          <a:ln/>
        </p:spPr>
        <p:txBody>
          <a:bodyPr wrap="none" lIns="0" tIns="0" rIns="0" bIns="0" rtlCol="0" anchor="t"/>
          <a:lstStyle/>
          <a:p>
            <a:pPr algn="l" indent="0" marL="0">
              <a:lnSpc>
                <a:spcPts val="5400"/>
              </a:lnSpc>
              <a:buNone/>
            </a:pPr>
            <a:r>
              <a:rPr lang="en-US" sz="4300" dirty="0">
                <a:solidFill>
                  <a:srgbClr val="F2F2F3"/>
                </a:solidFill>
                <a:latin typeface="Poppins Light" pitchFamily="34" charset="0"/>
                <a:ea typeface="Poppins Light" pitchFamily="34" charset="-122"/>
                <a:cs typeface="Poppins Light" pitchFamily="34" charset="-120"/>
              </a:rPr>
              <a:t>Data Collection &amp; Feature Engineering</a:t>
            </a:r>
            <a:endParaRPr lang="en-US" sz="4300" dirty="0"/>
          </a:p>
        </p:txBody>
      </p:sp>
      <p:pic>
        <p:nvPicPr>
          <p:cNvPr id="3" name="Image 0" descr="preencoded.png">    </p:cNvPr>
          <p:cNvPicPr>
            <a:picLocks noChangeAspect="1"/>
          </p:cNvPicPr>
          <p:nvPr/>
        </p:nvPicPr>
        <p:blipFill>
          <a:blip r:embed="rId1"/>
          <a:stretch>
            <a:fillRect/>
          </a:stretch>
        </p:blipFill>
        <p:spPr>
          <a:xfrm>
            <a:off x="769620" y="1868924"/>
            <a:ext cx="5264825" cy="2765227"/>
          </a:xfrm>
          <a:prstGeom prst="rect">
            <a:avLst/>
          </a:prstGeom>
        </p:spPr>
      </p:pic>
      <p:pic>
        <p:nvPicPr>
          <p:cNvPr id="4" name="Image 1" descr="preencoded.png">    </p:cNvPr>
          <p:cNvPicPr>
            <a:picLocks noChangeAspect="1"/>
          </p:cNvPicPr>
          <p:nvPr/>
        </p:nvPicPr>
        <p:blipFill>
          <a:blip r:embed="rId2"/>
          <a:stretch>
            <a:fillRect/>
          </a:stretch>
        </p:blipFill>
        <p:spPr>
          <a:xfrm>
            <a:off x="6773347" y="1868924"/>
            <a:ext cx="4755832" cy="2655213"/>
          </a:xfrm>
          <a:prstGeom prst="rect">
            <a:avLst/>
          </a:prstGeom>
        </p:spPr>
      </p:pic>
      <p:sp>
        <p:nvSpPr>
          <p:cNvPr id="5" name="Text 1"/>
          <p:cNvSpPr/>
          <p:nvPr/>
        </p:nvSpPr>
        <p:spPr>
          <a:xfrm>
            <a:off x="769620" y="5348526"/>
            <a:ext cx="2748796" cy="343614"/>
          </a:xfrm>
          <a:prstGeom prst="rect">
            <a:avLst/>
          </a:prstGeom>
          <a:noFill/>
          <a:ln/>
        </p:spPr>
        <p:txBody>
          <a:bodyPr wrap="none" lIns="0" tIns="0" rIns="0" bIns="0" rtlCol="0" anchor="t"/>
          <a:lstStyle/>
          <a:p>
            <a:pPr algn="l" indent="0" marL="0">
              <a:lnSpc>
                <a:spcPts val="2700"/>
              </a:lnSpc>
              <a:buNone/>
            </a:pPr>
            <a:r>
              <a:rPr lang="en-US" sz="2150" dirty="0">
                <a:solidFill>
                  <a:srgbClr val="F2F2F3"/>
                </a:solidFill>
                <a:latin typeface="Poppins Light" pitchFamily="34" charset="0"/>
                <a:ea typeface="Poppins Light" pitchFamily="34" charset="-122"/>
                <a:cs typeface="Poppins Light" pitchFamily="34" charset="-120"/>
              </a:rPr>
              <a:t>Raw Data Attributes</a:t>
            </a:r>
            <a:endParaRPr lang="en-US" sz="2150" dirty="0"/>
          </a:p>
        </p:txBody>
      </p:sp>
      <p:sp>
        <p:nvSpPr>
          <p:cNvPr id="6" name="Text 2"/>
          <p:cNvSpPr/>
          <p:nvPr/>
        </p:nvSpPr>
        <p:spPr>
          <a:xfrm>
            <a:off x="769620" y="5911929"/>
            <a:ext cx="5595937" cy="351830"/>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E5E0DF"/>
                </a:solidFill>
                <a:latin typeface="Roboto Light" pitchFamily="34" charset="0"/>
                <a:ea typeface="Roboto Light" pitchFamily="34" charset="-122"/>
                <a:cs typeface="Roboto Light" pitchFamily="34" charset="-120"/>
              </a:rPr>
              <a:t>Open, High, Low, Close prices</a:t>
            </a:r>
            <a:endParaRPr lang="en-US" sz="1700" dirty="0"/>
          </a:p>
        </p:txBody>
      </p:sp>
      <p:sp>
        <p:nvSpPr>
          <p:cNvPr id="7" name="Text 3"/>
          <p:cNvSpPr/>
          <p:nvPr/>
        </p:nvSpPr>
        <p:spPr>
          <a:xfrm>
            <a:off x="769620" y="6340673"/>
            <a:ext cx="5595937" cy="351830"/>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E5E0DF"/>
                </a:solidFill>
                <a:latin typeface="Roboto Light" pitchFamily="34" charset="0"/>
                <a:ea typeface="Roboto Light" pitchFamily="34" charset="-122"/>
                <a:cs typeface="Roboto Light" pitchFamily="34" charset="-120"/>
              </a:rPr>
              <a:t>Adjusted Close (splits/dividends)</a:t>
            </a:r>
            <a:endParaRPr lang="en-US" sz="1700" dirty="0"/>
          </a:p>
        </p:txBody>
      </p:sp>
      <p:sp>
        <p:nvSpPr>
          <p:cNvPr id="8" name="Text 4"/>
          <p:cNvSpPr/>
          <p:nvPr/>
        </p:nvSpPr>
        <p:spPr>
          <a:xfrm>
            <a:off x="769620" y="6769418"/>
            <a:ext cx="5595937" cy="351830"/>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E5E0DF"/>
                </a:solidFill>
                <a:latin typeface="Roboto Light" pitchFamily="34" charset="0"/>
                <a:ea typeface="Roboto Light" pitchFamily="34" charset="-122"/>
                <a:cs typeface="Roboto Light" pitchFamily="34" charset="-120"/>
              </a:rPr>
              <a:t>Trading Volume</a:t>
            </a:r>
            <a:endParaRPr lang="en-US" sz="1700" dirty="0"/>
          </a:p>
        </p:txBody>
      </p:sp>
      <p:sp>
        <p:nvSpPr>
          <p:cNvPr id="9" name="Text 5"/>
          <p:cNvSpPr/>
          <p:nvPr/>
        </p:nvSpPr>
        <p:spPr>
          <a:xfrm>
            <a:off x="769620" y="7198162"/>
            <a:ext cx="5595937" cy="351830"/>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E5E0DF"/>
                </a:solidFill>
                <a:latin typeface="Roboto Light" pitchFamily="34" charset="0"/>
                <a:ea typeface="Roboto Light" pitchFamily="34" charset="-122"/>
                <a:cs typeface="Roboto Light" pitchFamily="34" charset="-120"/>
              </a:rPr>
              <a:t>User-selected ticker and date range</a:t>
            </a:r>
            <a:endParaRPr lang="en-US" sz="1700" dirty="0"/>
          </a:p>
        </p:txBody>
      </p:sp>
      <p:sp>
        <p:nvSpPr>
          <p:cNvPr id="10" name="Text 6"/>
          <p:cNvSpPr/>
          <p:nvPr/>
        </p:nvSpPr>
        <p:spPr>
          <a:xfrm>
            <a:off x="6909673" y="5348526"/>
            <a:ext cx="2781776" cy="343614"/>
          </a:xfrm>
          <a:prstGeom prst="rect">
            <a:avLst/>
          </a:prstGeom>
          <a:noFill/>
          <a:ln/>
        </p:spPr>
        <p:txBody>
          <a:bodyPr wrap="none" lIns="0" tIns="0" rIns="0" bIns="0" rtlCol="0" anchor="t"/>
          <a:lstStyle/>
          <a:p>
            <a:pPr algn="l" indent="0" marL="0">
              <a:lnSpc>
                <a:spcPts val="2700"/>
              </a:lnSpc>
              <a:buNone/>
            </a:pPr>
            <a:r>
              <a:rPr lang="en-US" sz="2150" dirty="0">
                <a:solidFill>
                  <a:srgbClr val="F2F2F3"/>
                </a:solidFill>
                <a:latin typeface="Poppins Light" pitchFamily="34" charset="0"/>
                <a:ea typeface="Poppins Light" pitchFamily="34" charset="-122"/>
                <a:cs typeface="Poppins Light" pitchFamily="34" charset="-120"/>
              </a:rPr>
              <a:t>Engineered Features</a:t>
            </a:r>
            <a:endParaRPr lang="en-US" sz="2150" dirty="0"/>
          </a:p>
        </p:txBody>
      </p:sp>
      <p:sp>
        <p:nvSpPr>
          <p:cNvPr id="11" name="Text 7"/>
          <p:cNvSpPr/>
          <p:nvPr/>
        </p:nvSpPr>
        <p:spPr>
          <a:xfrm>
            <a:off x="6909673" y="5911929"/>
            <a:ext cx="6958608" cy="351830"/>
          </a:xfrm>
          <a:prstGeom prst="rect">
            <a:avLst/>
          </a:prstGeom>
          <a:noFill/>
          <a:ln/>
        </p:spPr>
        <p:txBody>
          <a:bodyPr wrap="none" lIns="0" tIns="0" rIns="0" bIns="0" rtlCol="0" anchor="t"/>
          <a:lstStyle/>
          <a:p>
            <a:pPr algn="l" marL="342900" indent="-342900">
              <a:lnSpc>
                <a:spcPts val="2750"/>
              </a:lnSpc>
              <a:buSzPct val="100000"/>
              <a:buChar char="•"/>
            </a:pPr>
            <a:r>
              <a:rPr lang="en-US" sz="1700" b="1" dirty="0">
                <a:solidFill>
                  <a:srgbClr val="E5E0DF"/>
                </a:solidFill>
                <a:latin typeface="Roboto Light" pitchFamily="34" charset="0"/>
                <a:ea typeface="Roboto Light" pitchFamily="34" charset="-122"/>
                <a:cs typeface="Roboto Light" pitchFamily="34" charset="-120"/>
              </a:rPr>
              <a:t>Lag Features:</a:t>
            </a:r>
            <a:pPr algn="l" indent="0" marL="0">
              <a:lnSpc>
                <a:spcPts val="2750"/>
              </a:lnSpc>
              <a:buNone/>
            </a:pPr>
            <a:r>
              <a:rPr lang="en-US" sz="1700" dirty="0">
                <a:solidFill>
                  <a:srgbClr val="E5E0DF"/>
                </a:solidFill>
                <a:latin typeface="Roboto Light" pitchFamily="34" charset="0"/>
                <a:ea typeface="Roboto Light" pitchFamily="34" charset="-122"/>
                <a:cs typeface="Roboto Light" pitchFamily="34" charset="-120"/>
              </a:rPr>
              <a:t> Previous day closing prices (Close_lag1, Close_lag2)</a:t>
            </a:r>
            <a:endParaRPr lang="en-US" sz="1700" dirty="0"/>
          </a:p>
        </p:txBody>
      </p:sp>
      <p:sp>
        <p:nvSpPr>
          <p:cNvPr id="12" name="Text 8"/>
          <p:cNvSpPr/>
          <p:nvPr/>
        </p:nvSpPr>
        <p:spPr>
          <a:xfrm>
            <a:off x="6909673" y="6340673"/>
            <a:ext cx="6958608" cy="351830"/>
          </a:xfrm>
          <a:prstGeom prst="rect">
            <a:avLst/>
          </a:prstGeom>
          <a:noFill/>
          <a:ln/>
        </p:spPr>
        <p:txBody>
          <a:bodyPr wrap="none" lIns="0" tIns="0" rIns="0" bIns="0" rtlCol="0" anchor="t"/>
          <a:lstStyle/>
          <a:p>
            <a:pPr algn="l" marL="342900" indent="-342900">
              <a:lnSpc>
                <a:spcPts val="2750"/>
              </a:lnSpc>
              <a:buSzPct val="100000"/>
              <a:buChar char="•"/>
            </a:pPr>
            <a:r>
              <a:rPr lang="en-US" sz="1700" b="1" dirty="0">
                <a:solidFill>
                  <a:srgbClr val="E5E0DF"/>
                </a:solidFill>
                <a:latin typeface="Roboto Light" pitchFamily="34" charset="0"/>
                <a:ea typeface="Roboto Light" pitchFamily="34" charset="-122"/>
                <a:cs typeface="Roboto Light" pitchFamily="34" charset="-120"/>
              </a:rPr>
              <a:t>Moving Averages:</a:t>
            </a:r>
            <a:pPr algn="l" indent="0" marL="0">
              <a:lnSpc>
                <a:spcPts val="2750"/>
              </a:lnSpc>
              <a:buNone/>
            </a:pPr>
            <a:r>
              <a:rPr lang="en-US" sz="1700" dirty="0">
                <a:solidFill>
                  <a:srgbClr val="E5E0DF"/>
                </a:solidFill>
                <a:latin typeface="Roboto Light" pitchFamily="34" charset="0"/>
                <a:ea typeface="Roboto Light" pitchFamily="34" charset="-122"/>
                <a:cs typeface="Roboto Light" pitchFamily="34" charset="-120"/>
              </a:rPr>
              <a:t> MA20, MA50, MA200 for trend direction</a:t>
            </a:r>
            <a:endParaRPr lang="en-US" sz="1700" dirty="0"/>
          </a:p>
        </p:txBody>
      </p:sp>
      <p:sp>
        <p:nvSpPr>
          <p:cNvPr id="13" name="Text 9"/>
          <p:cNvSpPr/>
          <p:nvPr/>
        </p:nvSpPr>
        <p:spPr>
          <a:xfrm>
            <a:off x="6909673" y="6769418"/>
            <a:ext cx="6958608" cy="351830"/>
          </a:xfrm>
          <a:prstGeom prst="rect">
            <a:avLst/>
          </a:prstGeom>
          <a:noFill/>
          <a:ln/>
        </p:spPr>
        <p:txBody>
          <a:bodyPr wrap="none" lIns="0" tIns="0" rIns="0" bIns="0" rtlCol="0" anchor="t"/>
          <a:lstStyle/>
          <a:p>
            <a:pPr algn="l" marL="342900" indent="-342900">
              <a:lnSpc>
                <a:spcPts val="2750"/>
              </a:lnSpc>
              <a:buSzPct val="100000"/>
              <a:buChar char="•"/>
            </a:pPr>
            <a:r>
              <a:rPr lang="en-US" sz="1700" b="1" dirty="0">
                <a:solidFill>
                  <a:srgbClr val="E5E0DF"/>
                </a:solidFill>
                <a:latin typeface="Roboto Light" pitchFamily="34" charset="0"/>
                <a:ea typeface="Roboto Light" pitchFamily="34" charset="-122"/>
                <a:cs typeface="Roboto Light" pitchFamily="34" charset="-120"/>
              </a:rPr>
              <a:t>Bollinger Bands:</a:t>
            </a:r>
            <a:pPr algn="l" indent="0" marL="0">
              <a:lnSpc>
                <a:spcPts val="2750"/>
              </a:lnSpc>
              <a:buNone/>
            </a:pPr>
            <a:r>
              <a:rPr lang="en-US" sz="1700" dirty="0">
                <a:solidFill>
                  <a:srgbClr val="E5E0DF"/>
                </a:solidFill>
                <a:latin typeface="Roboto Light" pitchFamily="34" charset="0"/>
                <a:ea typeface="Roboto Light" pitchFamily="34" charset="-122"/>
                <a:cs typeface="Roboto Light" pitchFamily="34" charset="-120"/>
              </a:rPr>
              <a:t> Upper &amp; Lower bands capturing volatility</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50558" y="597932"/>
            <a:ext cx="6414968" cy="580787"/>
          </a:xfrm>
          <a:prstGeom prst="rect">
            <a:avLst/>
          </a:prstGeom>
          <a:noFill/>
          <a:ln/>
        </p:spPr>
        <p:txBody>
          <a:bodyPr wrap="none" lIns="0" tIns="0" rIns="0" bIns="0" rtlCol="0" anchor="t"/>
          <a:lstStyle/>
          <a:p>
            <a:pPr algn="l" indent="0" marL="0">
              <a:lnSpc>
                <a:spcPts val="4550"/>
              </a:lnSpc>
              <a:buNone/>
            </a:pPr>
            <a:r>
              <a:rPr lang="en-US" sz="3650" dirty="0">
                <a:solidFill>
                  <a:srgbClr val="F2F2F3"/>
                </a:solidFill>
                <a:latin typeface="Poppins Light" pitchFamily="34" charset="0"/>
                <a:ea typeface="Poppins Light" pitchFamily="34" charset="-122"/>
                <a:cs typeface="Poppins Light" pitchFamily="34" charset="-120"/>
              </a:rPr>
              <a:t>Three ML Models Compared</a:t>
            </a:r>
            <a:endParaRPr lang="en-US" sz="3650" dirty="0"/>
          </a:p>
        </p:txBody>
      </p:sp>
      <p:sp>
        <p:nvSpPr>
          <p:cNvPr id="4" name="Shape 1"/>
          <p:cNvSpPr/>
          <p:nvPr/>
        </p:nvSpPr>
        <p:spPr>
          <a:xfrm>
            <a:off x="650558" y="1457444"/>
            <a:ext cx="7842885" cy="1934170"/>
          </a:xfrm>
          <a:prstGeom prst="roundRect">
            <a:avLst>
              <a:gd name="adj" fmla="val 4036"/>
            </a:avLst>
          </a:prstGeom>
          <a:solidFill>
            <a:srgbClr val="050505"/>
          </a:solidFill>
          <a:ln w="22860">
            <a:solidFill>
              <a:srgbClr val="56565B"/>
            </a:solidFill>
            <a:prstDash val="solid"/>
          </a:ln>
        </p:spPr>
      </p:sp>
      <p:sp>
        <p:nvSpPr>
          <p:cNvPr id="5" name="Shape 2"/>
          <p:cNvSpPr/>
          <p:nvPr/>
        </p:nvSpPr>
        <p:spPr>
          <a:xfrm>
            <a:off x="673418" y="1480304"/>
            <a:ext cx="743426" cy="1888450"/>
          </a:xfrm>
          <a:prstGeom prst="roundRect">
            <a:avLst>
              <a:gd name="adj" fmla="val 6812"/>
            </a:avLst>
          </a:prstGeom>
          <a:solidFill>
            <a:srgbClr val="3D3D42"/>
          </a:solidFill>
          <a:ln/>
        </p:spPr>
      </p:sp>
      <p:pic>
        <p:nvPicPr>
          <p:cNvPr id="6" name="Image 1" descr="preencoded.png">    </p:cNvPr>
          <p:cNvPicPr>
            <a:picLocks noChangeAspect="1"/>
          </p:cNvPicPr>
          <p:nvPr/>
        </p:nvPicPr>
        <p:blipFill>
          <a:blip r:embed="rId2"/>
          <a:stretch>
            <a:fillRect/>
          </a:stretch>
        </p:blipFill>
        <p:spPr>
          <a:xfrm>
            <a:off x="901898" y="2250281"/>
            <a:ext cx="278725" cy="348496"/>
          </a:xfrm>
          <a:prstGeom prst="rect">
            <a:avLst/>
          </a:prstGeom>
        </p:spPr>
      </p:pic>
      <p:sp>
        <p:nvSpPr>
          <p:cNvPr id="7" name="Text 3"/>
          <p:cNvSpPr/>
          <p:nvPr/>
        </p:nvSpPr>
        <p:spPr>
          <a:xfrm>
            <a:off x="1602700" y="1666161"/>
            <a:ext cx="2323505" cy="290513"/>
          </a:xfrm>
          <a:prstGeom prst="rect">
            <a:avLst/>
          </a:prstGeom>
          <a:noFill/>
          <a:ln/>
        </p:spPr>
        <p:txBody>
          <a:bodyPr wrap="none" lIns="0" tIns="0" rIns="0" bIns="0" rtlCol="0" anchor="t"/>
          <a:lstStyle/>
          <a:p>
            <a:pPr algn="l" indent="0" marL="0">
              <a:lnSpc>
                <a:spcPts val="2250"/>
              </a:lnSpc>
              <a:buNone/>
            </a:pPr>
            <a:r>
              <a:rPr lang="en-US" sz="1800" dirty="0">
                <a:solidFill>
                  <a:srgbClr val="E5E0DF"/>
                </a:solidFill>
                <a:latin typeface="Poppins Light" pitchFamily="34" charset="0"/>
                <a:ea typeface="Poppins Light" pitchFamily="34" charset="-122"/>
                <a:cs typeface="Poppins Light" pitchFamily="34" charset="-120"/>
              </a:rPr>
              <a:t>Linear Regression</a:t>
            </a:r>
            <a:endParaRPr lang="en-US" sz="1800" dirty="0"/>
          </a:p>
        </p:txBody>
      </p:sp>
      <p:sp>
        <p:nvSpPr>
          <p:cNvPr id="8" name="Text 4"/>
          <p:cNvSpPr/>
          <p:nvPr/>
        </p:nvSpPr>
        <p:spPr>
          <a:xfrm>
            <a:off x="1602700" y="2068116"/>
            <a:ext cx="6867882" cy="297299"/>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Approach:</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Fits straight-line relationship between features and target price.</a:t>
            </a:r>
            <a:endParaRPr lang="en-US" sz="1450" dirty="0"/>
          </a:p>
        </p:txBody>
      </p:sp>
      <p:sp>
        <p:nvSpPr>
          <p:cNvPr id="9" name="Text 5"/>
          <p:cNvSpPr/>
          <p:nvPr/>
        </p:nvSpPr>
        <p:spPr>
          <a:xfrm>
            <a:off x="1602700" y="2476857"/>
            <a:ext cx="6867882" cy="297299"/>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Strength:</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Fast, simple baseline model.</a:t>
            </a:r>
            <a:endParaRPr lang="en-US" sz="1450" dirty="0"/>
          </a:p>
        </p:txBody>
      </p:sp>
      <p:sp>
        <p:nvSpPr>
          <p:cNvPr id="10" name="Text 6"/>
          <p:cNvSpPr/>
          <p:nvPr/>
        </p:nvSpPr>
        <p:spPr>
          <a:xfrm>
            <a:off x="1602700" y="2885599"/>
            <a:ext cx="6867882" cy="297299"/>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Weakness:</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Oversimplifies complex patterns.</a:t>
            </a:r>
            <a:endParaRPr lang="en-US" sz="1450" dirty="0"/>
          </a:p>
        </p:txBody>
      </p:sp>
      <p:sp>
        <p:nvSpPr>
          <p:cNvPr id="11" name="Shape 7"/>
          <p:cNvSpPr/>
          <p:nvPr/>
        </p:nvSpPr>
        <p:spPr>
          <a:xfrm>
            <a:off x="650558" y="3577471"/>
            <a:ext cx="7842885" cy="1934170"/>
          </a:xfrm>
          <a:prstGeom prst="roundRect">
            <a:avLst>
              <a:gd name="adj" fmla="val 4036"/>
            </a:avLst>
          </a:prstGeom>
          <a:solidFill>
            <a:srgbClr val="050505"/>
          </a:solidFill>
          <a:ln w="22860">
            <a:solidFill>
              <a:srgbClr val="56565B"/>
            </a:solidFill>
            <a:prstDash val="solid"/>
          </a:ln>
        </p:spPr>
      </p:sp>
      <p:sp>
        <p:nvSpPr>
          <p:cNvPr id="12" name="Shape 8"/>
          <p:cNvSpPr/>
          <p:nvPr/>
        </p:nvSpPr>
        <p:spPr>
          <a:xfrm>
            <a:off x="673418" y="3600331"/>
            <a:ext cx="743426" cy="1888450"/>
          </a:xfrm>
          <a:prstGeom prst="roundRect">
            <a:avLst>
              <a:gd name="adj" fmla="val 6812"/>
            </a:avLst>
          </a:prstGeom>
          <a:solidFill>
            <a:srgbClr val="3D3D42"/>
          </a:solidFill>
          <a:ln/>
        </p:spPr>
      </p:sp>
      <p:pic>
        <p:nvPicPr>
          <p:cNvPr id="13" name="Image 2" descr="preencoded.png">    </p:cNvPr>
          <p:cNvPicPr>
            <a:picLocks noChangeAspect="1"/>
          </p:cNvPicPr>
          <p:nvPr/>
        </p:nvPicPr>
        <p:blipFill>
          <a:blip r:embed="rId3"/>
          <a:stretch>
            <a:fillRect/>
          </a:stretch>
        </p:blipFill>
        <p:spPr>
          <a:xfrm>
            <a:off x="901898" y="4370308"/>
            <a:ext cx="278725" cy="348496"/>
          </a:xfrm>
          <a:prstGeom prst="rect">
            <a:avLst/>
          </a:prstGeom>
        </p:spPr>
      </p:pic>
      <p:sp>
        <p:nvSpPr>
          <p:cNvPr id="14" name="Text 9"/>
          <p:cNvSpPr/>
          <p:nvPr/>
        </p:nvSpPr>
        <p:spPr>
          <a:xfrm>
            <a:off x="1602700" y="3786188"/>
            <a:ext cx="2323505" cy="290513"/>
          </a:xfrm>
          <a:prstGeom prst="rect">
            <a:avLst/>
          </a:prstGeom>
          <a:noFill/>
          <a:ln/>
        </p:spPr>
        <p:txBody>
          <a:bodyPr wrap="none" lIns="0" tIns="0" rIns="0" bIns="0" rtlCol="0" anchor="t"/>
          <a:lstStyle/>
          <a:p>
            <a:pPr algn="l" indent="0" marL="0">
              <a:lnSpc>
                <a:spcPts val="2250"/>
              </a:lnSpc>
              <a:buNone/>
            </a:pPr>
            <a:r>
              <a:rPr lang="en-US" sz="1800" dirty="0">
                <a:solidFill>
                  <a:srgbClr val="E5E0DF"/>
                </a:solidFill>
                <a:latin typeface="Poppins Light" pitchFamily="34" charset="0"/>
                <a:ea typeface="Poppins Light" pitchFamily="34" charset="-122"/>
                <a:cs typeface="Poppins Light" pitchFamily="34" charset="-120"/>
              </a:rPr>
              <a:t>Decision Tree</a:t>
            </a:r>
            <a:endParaRPr lang="en-US" sz="1800" dirty="0"/>
          </a:p>
        </p:txBody>
      </p:sp>
      <p:sp>
        <p:nvSpPr>
          <p:cNvPr id="15" name="Text 10"/>
          <p:cNvSpPr/>
          <p:nvPr/>
        </p:nvSpPr>
        <p:spPr>
          <a:xfrm>
            <a:off x="1602700" y="4188143"/>
            <a:ext cx="6867882" cy="297299"/>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Approach:</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Splits data into decision nodes to capture non-linear trends.</a:t>
            </a:r>
            <a:endParaRPr lang="en-US" sz="1450" dirty="0"/>
          </a:p>
        </p:txBody>
      </p:sp>
      <p:sp>
        <p:nvSpPr>
          <p:cNvPr id="16" name="Text 11"/>
          <p:cNvSpPr/>
          <p:nvPr/>
        </p:nvSpPr>
        <p:spPr>
          <a:xfrm>
            <a:off x="1602700" y="4596884"/>
            <a:ext cx="6867882" cy="297299"/>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Strength:</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Interpretable, handles non-linearity.</a:t>
            </a:r>
            <a:endParaRPr lang="en-US" sz="1450" dirty="0"/>
          </a:p>
        </p:txBody>
      </p:sp>
      <p:sp>
        <p:nvSpPr>
          <p:cNvPr id="17" name="Text 12"/>
          <p:cNvSpPr/>
          <p:nvPr/>
        </p:nvSpPr>
        <p:spPr>
          <a:xfrm>
            <a:off x="1602700" y="5005626"/>
            <a:ext cx="6867882" cy="297299"/>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Weakness:</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Prone to overfitting without tuning.</a:t>
            </a:r>
            <a:endParaRPr lang="en-US" sz="1450" dirty="0"/>
          </a:p>
        </p:txBody>
      </p:sp>
      <p:sp>
        <p:nvSpPr>
          <p:cNvPr id="18" name="Shape 13"/>
          <p:cNvSpPr/>
          <p:nvPr/>
        </p:nvSpPr>
        <p:spPr>
          <a:xfrm>
            <a:off x="650558" y="5697498"/>
            <a:ext cx="7842885" cy="1934170"/>
          </a:xfrm>
          <a:prstGeom prst="roundRect">
            <a:avLst>
              <a:gd name="adj" fmla="val 4036"/>
            </a:avLst>
          </a:prstGeom>
          <a:solidFill>
            <a:srgbClr val="050505"/>
          </a:solidFill>
          <a:ln w="22860">
            <a:solidFill>
              <a:srgbClr val="56565B"/>
            </a:solidFill>
            <a:prstDash val="solid"/>
          </a:ln>
        </p:spPr>
      </p:sp>
      <p:sp>
        <p:nvSpPr>
          <p:cNvPr id="19" name="Shape 14"/>
          <p:cNvSpPr/>
          <p:nvPr/>
        </p:nvSpPr>
        <p:spPr>
          <a:xfrm>
            <a:off x="673418" y="5720358"/>
            <a:ext cx="743426" cy="1888450"/>
          </a:xfrm>
          <a:prstGeom prst="roundRect">
            <a:avLst>
              <a:gd name="adj" fmla="val 6812"/>
            </a:avLst>
          </a:prstGeom>
          <a:solidFill>
            <a:srgbClr val="3D3D42"/>
          </a:solidFill>
          <a:ln/>
        </p:spPr>
      </p:sp>
      <p:pic>
        <p:nvPicPr>
          <p:cNvPr id="20" name="Image 3" descr="preencoded.png">    </p:cNvPr>
          <p:cNvPicPr>
            <a:picLocks noChangeAspect="1"/>
          </p:cNvPicPr>
          <p:nvPr/>
        </p:nvPicPr>
        <p:blipFill>
          <a:blip r:embed="rId4"/>
          <a:stretch>
            <a:fillRect/>
          </a:stretch>
        </p:blipFill>
        <p:spPr>
          <a:xfrm>
            <a:off x="901898" y="6490335"/>
            <a:ext cx="278725" cy="348496"/>
          </a:xfrm>
          <a:prstGeom prst="rect">
            <a:avLst/>
          </a:prstGeom>
        </p:spPr>
      </p:pic>
      <p:sp>
        <p:nvSpPr>
          <p:cNvPr id="21" name="Text 15"/>
          <p:cNvSpPr/>
          <p:nvPr/>
        </p:nvSpPr>
        <p:spPr>
          <a:xfrm>
            <a:off x="1602700" y="5906214"/>
            <a:ext cx="2323505" cy="290513"/>
          </a:xfrm>
          <a:prstGeom prst="rect">
            <a:avLst/>
          </a:prstGeom>
          <a:noFill/>
          <a:ln/>
        </p:spPr>
        <p:txBody>
          <a:bodyPr wrap="none" lIns="0" tIns="0" rIns="0" bIns="0" rtlCol="0" anchor="t"/>
          <a:lstStyle/>
          <a:p>
            <a:pPr algn="l" indent="0" marL="0">
              <a:lnSpc>
                <a:spcPts val="2250"/>
              </a:lnSpc>
              <a:buNone/>
            </a:pPr>
            <a:r>
              <a:rPr lang="en-US" sz="1800" dirty="0">
                <a:solidFill>
                  <a:srgbClr val="E5E0DF"/>
                </a:solidFill>
                <a:latin typeface="Poppins Light" pitchFamily="34" charset="0"/>
                <a:ea typeface="Poppins Light" pitchFamily="34" charset="-122"/>
                <a:cs typeface="Poppins Light" pitchFamily="34" charset="-120"/>
              </a:rPr>
              <a:t>Random Forest</a:t>
            </a:r>
            <a:endParaRPr lang="en-US" sz="1800" dirty="0"/>
          </a:p>
        </p:txBody>
      </p:sp>
      <p:sp>
        <p:nvSpPr>
          <p:cNvPr id="22" name="Text 16"/>
          <p:cNvSpPr/>
          <p:nvPr/>
        </p:nvSpPr>
        <p:spPr>
          <a:xfrm>
            <a:off x="1602700" y="6308169"/>
            <a:ext cx="6867882" cy="297299"/>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Approach:</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Ensemble of multiple decision trees.</a:t>
            </a:r>
            <a:endParaRPr lang="en-US" sz="1450" dirty="0"/>
          </a:p>
        </p:txBody>
      </p:sp>
      <p:sp>
        <p:nvSpPr>
          <p:cNvPr id="23" name="Text 17"/>
          <p:cNvSpPr/>
          <p:nvPr/>
        </p:nvSpPr>
        <p:spPr>
          <a:xfrm>
            <a:off x="1602700" y="6716911"/>
            <a:ext cx="6867882" cy="297299"/>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Strength:</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Highest accuracy, reduces overfitting.</a:t>
            </a:r>
            <a:endParaRPr lang="en-US" sz="1450" dirty="0"/>
          </a:p>
        </p:txBody>
      </p:sp>
      <p:sp>
        <p:nvSpPr>
          <p:cNvPr id="24" name="Text 18"/>
          <p:cNvSpPr/>
          <p:nvPr/>
        </p:nvSpPr>
        <p:spPr>
          <a:xfrm>
            <a:off x="1602700" y="7125653"/>
            <a:ext cx="6867882" cy="297299"/>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Weakness:</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More computationally intensive.</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52567" y="781883"/>
            <a:ext cx="7611666" cy="1368266"/>
          </a:xfrm>
          <a:prstGeom prst="rect">
            <a:avLst/>
          </a:prstGeom>
          <a:noFill/>
          <a:ln/>
        </p:spPr>
        <p:txBody>
          <a:bodyPr wrap="square" lIns="0" tIns="0" rIns="0" bIns="0" rtlCol="0" anchor="t"/>
          <a:lstStyle/>
          <a:p>
            <a:pPr algn="l" indent="0" marL="0">
              <a:lnSpc>
                <a:spcPts val="5350"/>
              </a:lnSpc>
              <a:buNone/>
            </a:pPr>
            <a:r>
              <a:rPr lang="en-US" sz="4300" dirty="0">
                <a:solidFill>
                  <a:srgbClr val="F2F2F3"/>
                </a:solidFill>
                <a:latin typeface="Poppins Light" pitchFamily="34" charset="0"/>
                <a:ea typeface="Poppins Light" pitchFamily="34" charset="-122"/>
                <a:cs typeface="Poppins Light" pitchFamily="34" charset="-120"/>
              </a:rPr>
              <a:t>Model Performance &amp; Evaluation</a:t>
            </a:r>
            <a:endParaRPr lang="en-US" sz="4300" dirty="0"/>
          </a:p>
        </p:txBody>
      </p:sp>
      <p:sp>
        <p:nvSpPr>
          <p:cNvPr id="4" name="Text 1"/>
          <p:cNvSpPr/>
          <p:nvPr/>
        </p:nvSpPr>
        <p:spPr>
          <a:xfrm>
            <a:off x="6252567" y="2587943"/>
            <a:ext cx="2354818" cy="722352"/>
          </a:xfrm>
          <a:prstGeom prst="rect">
            <a:avLst/>
          </a:prstGeom>
          <a:noFill/>
          <a:ln/>
        </p:spPr>
        <p:txBody>
          <a:bodyPr wrap="none" lIns="0" tIns="0" rIns="0" bIns="0" rtlCol="0" anchor="t"/>
          <a:lstStyle/>
          <a:p>
            <a:pPr algn="ctr" indent="0" marL="0">
              <a:lnSpc>
                <a:spcPts val="5650"/>
              </a:lnSpc>
              <a:buNone/>
            </a:pPr>
            <a:r>
              <a:rPr lang="en-US" sz="5650" dirty="0">
                <a:solidFill>
                  <a:srgbClr val="E5E0DF"/>
                </a:solidFill>
                <a:latin typeface="Poppins Light" pitchFamily="34" charset="0"/>
                <a:ea typeface="Poppins Light" pitchFamily="34" charset="-122"/>
                <a:cs typeface="Poppins Light" pitchFamily="34" charset="-120"/>
              </a:rPr>
              <a:t>80%</a:t>
            </a:r>
            <a:endParaRPr lang="en-US" sz="5650" dirty="0"/>
          </a:p>
        </p:txBody>
      </p:sp>
      <p:sp>
        <p:nvSpPr>
          <p:cNvPr id="5" name="Text 2"/>
          <p:cNvSpPr/>
          <p:nvPr/>
        </p:nvSpPr>
        <p:spPr>
          <a:xfrm>
            <a:off x="6252567" y="3583900"/>
            <a:ext cx="2354818" cy="341948"/>
          </a:xfrm>
          <a:prstGeom prst="rect">
            <a:avLst/>
          </a:prstGeom>
          <a:noFill/>
          <a:ln/>
        </p:spPr>
        <p:txBody>
          <a:bodyPr wrap="none" lIns="0" tIns="0" rIns="0" bIns="0" rtlCol="0" anchor="t"/>
          <a:lstStyle/>
          <a:p>
            <a:pPr algn="ctr" indent="0" marL="0">
              <a:lnSpc>
                <a:spcPts val="2650"/>
              </a:lnSpc>
              <a:buNone/>
            </a:pPr>
            <a:r>
              <a:rPr lang="en-US" sz="2150" dirty="0">
                <a:solidFill>
                  <a:srgbClr val="E5E0DF"/>
                </a:solidFill>
                <a:latin typeface="Poppins Light" pitchFamily="34" charset="0"/>
                <a:ea typeface="Poppins Light" pitchFamily="34" charset="-122"/>
                <a:cs typeface="Poppins Light" pitchFamily="34" charset="-120"/>
              </a:rPr>
              <a:t>Training Split</a:t>
            </a:r>
            <a:endParaRPr lang="en-US" sz="2150" dirty="0"/>
          </a:p>
        </p:txBody>
      </p:sp>
      <p:sp>
        <p:nvSpPr>
          <p:cNvPr id="6" name="Text 3"/>
          <p:cNvSpPr/>
          <p:nvPr/>
        </p:nvSpPr>
        <p:spPr>
          <a:xfrm>
            <a:off x="6252567" y="4057174"/>
            <a:ext cx="2354818" cy="1401128"/>
          </a:xfrm>
          <a:prstGeom prst="rect">
            <a:avLst/>
          </a:prstGeom>
          <a:noFill/>
          <a:ln/>
        </p:spPr>
        <p:txBody>
          <a:bodyPr wrap="square" lIns="0" tIns="0" rIns="0" bIns="0" rtlCol="0" anchor="t"/>
          <a:lstStyle/>
          <a:p>
            <a:pPr algn="ctr" indent="0" marL="0">
              <a:lnSpc>
                <a:spcPts val="2750"/>
              </a:lnSpc>
              <a:buNone/>
            </a:pPr>
            <a:r>
              <a:rPr lang="en-US" sz="1700" dirty="0">
                <a:solidFill>
                  <a:srgbClr val="E5E0DF"/>
                </a:solidFill>
                <a:latin typeface="Roboto Light" pitchFamily="34" charset="0"/>
                <a:ea typeface="Roboto Light" pitchFamily="34" charset="-122"/>
                <a:cs typeface="Roboto Light" pitchFamily="34" charset="-120"/>
              </a:rPr>
              <a:t>Chronological split ensures realistic forecasting with earliest 80% for training.</a:t>
            </a:r>
            <a:endParaRPr lang="en-US" sz="1700" dirty="0"/>
          </a:p>
        </p:txBody>
      </p:sp>
      <p:sp>
        <p:nvSpPr>
          <p:cNvPr id="7" name="Text 4"/>
          <p:cNvSpPr/>
          <p:nvPr/>
        </p:nvSpPr>
        <p:spPr>
          <a:xfrm>
            <a:off x="8880991" y="2587943"/>
            <a:ext cx="2354818" cy="722352"/>
          </a:xfrm>
          <a:prstGeom prst="rect">
            <a:avLst/>
          </a:prstGeom>
          <a:noFill/>
          <a:ln/>
        </p:spPr>
        <p:txBody>
          <a:bodyPr wrap="none" lIns="0" tIns="0" rIns="0" bIns="0" rtlCol="0" anchor="t"/>
          <a:lstStyle/>
          <a:p>
            <a:pPr algn="ctr" indent="0" marL="0">
              <a:lnSpc>
                <a:spcPts val="5650"/>
              </a:lnSpc>
              <a:buNone/>
            </a:pPr>
            <a:r>
              <a:rPr lang="en-US" sz="5650" dirty="0">
                <a:solidFill>
                  <a:srgbClr val="E5E0DF"/>
                </a:solidFill>
                <a:latin typeface="Poppins Light" pitchFamily="34" charset="0"/>
                <a:ea typeface="Poppins Light" pitchFamily="34" charset="-122"/>
                <a:cs typeface="Poppins Light" pitchFamily="34" charset="-120"/>
              </a:rPr>
              <a:t>RMSE</a:t>
            </a:r>
            <a:endParaRPr lang="en-US" sz="5650" dirty="0"/>
          </a:p>
        </p:txBody>
      </p:sp>
      <p:sp>
        <p:nvSpPr>
          <p:cNvPr id="8" name="Text 5"/>
          <p:cNvSpPr/>
          <p:nvPr/>
        </p:nvSpPr>
        <p:spPr>
          <a:xfrm>
            <a:off x="8880991" y="3583900"/>
            <a:ext cx="2354818" cy="341948"/>
          </a:xfrm>
          <a:prstGeom prst="rect">
            <a:avLst/>
          </a:prstGeom>
          <a:noFill/>
          <a:ln/>
        </p:spPr>
        <p:txBody>
          <a:bodyPr wrap="none" lIns="0" tIns="0" rIns="0" bIns="0" rtlCol="0" anchor="t"/>
          <a:lstStyle/>
          <a:p>
            <a:pPr algn="ctr" indent="0" marL="0">
              <a:lnSpc>
                <a:spcPts val="2650"/>
              </a:lnSpc>
              <a:buNone/>
            </a:pPr>
            <a:r>
              <a:rPr lang="en-US" sz="2150" dirty="0">
                <a:solidFill>
                  <a:srgbClr val="E5E0DF"/>
                </a:solidFill>
                <a:latin typeface="Poppins Light" pitchFamily="34" charset="0"/>
                <a:ea typeface="Poppins Light" pitchFamily="34" charset="-122"/>
                <a:cs typeface="Poppins Light" pitchFamily="34" charset="-120"/>
              </a:rPr>
              <a:t>Accuracy Metric</a:t>
            </a:r>
            <a:endParaRPr lang="en-US" sz="2150" dirty="0"/>
          </a:p>
        </p:txBody>
      </p:sp>
      <p:sp>
        <p:nvSpPr>
          <p:cNvPr id="9" name="Text 6"/>
          <p:cNvSpPr/>
          <p:nvPr/>
        </p:nvSpPr>
        <p:spPr>
          <a:xfrm>
            <a:off x="8880991" y="4057174"/>
            <a:ext cx="2354818" cy="1401128"/>
          </a:xfrm>
          <a:prstGeom prst="rect">
            <a:avLst/>
          </a:prstGeom>
          <a:noFill/>
          <a:ln/>
        </p:spPr>
        <p:txBody>
          <a:bodyPr wrap="square" lIns="0" tIns="0" rIns="0" bIns="0" rtlCol="0" anchor="t"/>
          <a:lstStyle/>
          <a:p>
            <a:pPr algn="ctr" indent="0" marL="0">
              <a:lnSpc>
                <a:spcPts val="2750"/>
              </a:lnSpc>
              <a:buNone/>
            </a:pPr>
            <a:r>
              <a:rPr lang="en-US" sz="1700" dirty="0">
                <a:solidFill>
                  <a:srgbClr val="E5E0DF"/>
                </a:solidFill>
                <a:latin typeface="Roboto Light" pitchFamily="34" charset="0"/>
                <a:ea typeface="Roboto Light" pitchFamily="34" charset="-122"/>
                <a:cs typeface="Roboto Light" pitchFamily="34" charset="-120"/>
              </a:rPr>
              <a:t>Root Mean Squared Error measures prediction accuracy across all models.</a:t>
            </a:r>
            <a:endParaRPr lang="en-US" sz="1700" dirty="0"/>
          </a:p>
        </p:txBody>
      </p:sp>
      <p:sp>
        <p:nvSpPr>
          <p:cNvPr id="10" name="Text 7"/>
          <p:cNvSpPr/>
          <p:nvPr/>
        </p:nvSpPr>
        <p:spPr>
          <a:xfrm>
            <a:off x="11509415" y="2587943"/>
            <a:ext cx="2354818" cy="722352"/>
          </a:xfrm>
          <a:prstGeom prst="rect">
            <a:avLst/>
          </a:prstGeom>
          <a:noFill/>
          <a:ln/>
        </p:spPr>
        <p:txBody>
          <a:bodyPr wrap="none" lIns="0" tIns="0" rIns="0" bIns="0" rtlCol="0" anchor="t"/>
          <a:lstStyle/>
          <a:p>
            <a:pPr algn="ctr" indent="0" marL="0">
              <a:lnSpc>
                <a:spcPts val="5650"/>
              </a:lnSpc>
              <a:buNone/>
            </a:pPr>
            <a:r>
              <a:rPr lang="en-US" sz="5650" dirty="0">
                <a:solidFill>
                  <a:srgbClr val="E5E0DF"/>
                </a:solidFill>
                <a:latin typeface="Poppins Light" pitchFamily="34" charset="0"/>
                <a:ea typeface="Poppins Light" pitchFamily="34" charset="-122"/>
                <a:cs typeface="Poppins Light" pitchFamily="34" charset="-120"/>
              </a:rPr>
              <a:t>1st</a:t>
            </a:r>
            <a:endParaRPr lang="en-US" sz="5650" dirty="0"/>
          </a:p>
        </p:txBody>
      </p:sp>
      <p:sp>
        <p:nvSpPr>
          <p:cNvPr id="11" name="Text 8"/>
          <p:cNvSpPr/>
          <p:nvPr/>
        </p:nvSpPr>
        <p:spPr>
          <a:xfrm>
            <a:off x="11509415" y="3583900"/>
            <a:ext cx="2354818" cy="683895"/>
          </a:xfrm>
          <a:prstGeom prst="rect">
            <a:avLst/>
          </a:prstGeom>
          <a:noFill/>
          <a:ln/>
        </p:spPr>
        <p:txBody>
          <a:bodyPr wrap="square" lIns="0" tIns="0" rIns="0" bIns="0" rtlCol="0" anchor="t"/>
          <a:lstStyle/>
          <a:p>
            <a:pPr algn="ctr" indent="0" marL="0">
              <a:lnSpc>
                <a:spcPts val="2650"/>
              </a:lnSpc>
              <a:buNone/>
            </a:pPr>
            <a:r>
              <a:rPr lang="en-US" sz="2150" dirty="0">
                <a:solidFill>
                  <a:srgbClr val="E5E0DF"/>
                </a:solidFill>
                <a:latin typeface="Poppins Light" pitchFamily="34" charset="0"/>
                <a:ea typeface="Poppins Light" pitchFamily="34" charset="-122"/>
                <a:cs typeface="Poppins Light" pitchFamily="34" charset="-120"/>
              </a:rPr>
              <a:t>Random Forest Wins</a:t>
            </a:r>
            <a:endParaRPr lang="en-US" sz="2150" dirty="0"/>
          </a:p>
        </p:txBody>
      </p:sp>
      <p:sp>
        <p:nvSpPr>
          <p:cNvPr id="12" name="Text 9"/>
          <p:cNvSpPr/>
          <p:nvPr/>
        </p:nvSpPr>
        <p:spPr>
          <a:xfrm>
            <a:off x="11509415" y="4399121"/>
            <a:ext cx="2354818" cy="1401128"/>
          </a:xfrm>
          <a:prstGeom prst="rect">
            <a:avLst/>
          </a:prstGeom>
          <a:noFill/>
          <a:ln/>
        </p:spPr>
        <p:txBody>
          <a:bodyPr wrap="square" lIns="0" tIns="0" rIns="0" bIns="0" rtlCol="0" anchor="t"/>
          <a:lstStyle/>
          <a:p>
            <a:pPr algn="ctr" indent="0" marL="0">
              <a:lnSpc>
                <a:spcPts val="2750"/>
              </a:lnSpc>
              <a:buNone/>
            </a:pPr>
            <a:r>
              <a:rPr lang="en-US" sz="1700" dirty="0">
                <a:solidFill>
                  <a:srgbClr val="E5E0DF"/>
                </a:solidFill>
                <a:latin typeface="Roboto Light" pitchFamily="34" charset="0"/>
                <a:ea typeface="Roboto Light" pitchFamily="34" charset="-122"/>
                <a:cs typeface="Roboto Light" pitchFamily="34" charset="-120"/>
              </a:rPr>
              <a:t>Consistently achieved lowest RMSE, balancing accuracy and generalization.</a:t>
            </a:r>
            <a:endParaRPr lang="en-US" sz="1700" dirty="0"/>
          </a:p>
        </p:txBody>
      </p:sp>
      <p:sp>
        <p:nvSpPr>
          <p:cNvPr id="13" name="Text 10"/>
          <p:cNvSpPr/>
          <p:nvPr/>
        </p:nvSpPr>
        <p:spPr>
          <a:xfrm>
            <a:off x="6252567" y="6046470"/>
            <a:ext cx="7611666" cy="1401128"/>
          </a:xfrm>
          <a:prstGeom prst="rect">
            <a:avLst/>
          </a:prstGeom>
          <a:noFill/>
          <a:ln/>
        </p:spPr>
        <p:txBody>
          <a:bodyPr wrap="square" lIns="0" tIns="0" rIns="0" bIns="0" rtlCol="0" anchor="t"/>
          <a:lstStyle/>
          <a:p>
            <a:pPr algn="l" indent="0" marL="0">
              <a:lnSpc>
                <a:spcPts val="2750"/>
              </a:lnSpc>
              <a:buNone/>
            </a:pPr>
            <a:r>
              <a:rPr lang="en-US" sz="1700" b="1" dirty="0">
                <a:solidFill>
                  <a:srgbClr val="E5E0DF"/>
                </a:solidFill>
                <a:latin typeface="Roboto Light" pitchFamily="34" charset="0"/>
                <a:ea typeface="Roboto Light" pitchFamily="34" charset="-122"/>
                <a:cs typeface="Roboto Light" pitchFamily="34" charset="-120"/>
              </a:rPr>
              <a:t>Evaluation Visualizations:</a:t>
            </a:r>
            <a:pPr algn="l" indent="0" marL="0">
              <a:lnSpc>
                <a:spcPts val="2750"/>
              </a:lnSpc>
              <a:buNone/>
            </a:pPr>
            <a:r>
              <a:rPr lang="en-US" sz="1700" dirty="0">
                <a:solidFill>
                  <a:srgbClr val="E5E0DF"/>
                </a:solidFill>
                <a:latin typeface="Roboto Light" pitchFamily="34" charset="0"/>
                <a:ea typeface="Roboto Light" pitchFamily="34" charset="-122"/>
                <a:cs typeface="Roboto Light" pitchFamily="34" charset="-120"/>
              </a:rPr>
              <a:t> Actual vs Predicted plots show model alignment with real prices. Residual plots display errors over time. Scatter plots compare predictions against ideal line. Feature importance charts reveal which indicators (lag features, moving averages) contributed most to predictions.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887849"/>
            <a:ext cx="7006114" cy="708779"/>
          </a:xfrm>
          <a:prstGeom prst="rect">
            <a:avLst/>
          </a:prstGeom>
          <a:noFill/>
          <a:ln/>
        </p:spPr>
        <p:txBody>
          <a:bodyPr wrap="none" lIns="0" tIns="0" rIns="0" bIns="0" rtlCol="0" anchor="t"/>
          <a:lstStyle/>
          <a:p>
            <a:pPr algn="l" indent="0" marL="0">
              <a:lnSpc>
                <a:spcPts val="5550"/>
              </a:lnSpc>
              <a:buNone/>
            </a:pPr>
            <a:r>
              <a:rPr lang="en-US" sz="4450" dirty="0">
                <a:solidFill>
                  <a:srgbClr val="F2F2F3"/>
                </a:solidFill>
                <a:latin typeface="Poppins Light" pitchFamily="34" charset="0"/>
                <a:ea typeface="Poppins Light" pitchFamily="34" charset="-122"/>
                <a:cs typeface="Poppins Light" pitchFamily="34" charset="-120"/>
              </a:rPr>
              <a:t>Forecasting Future Prices</a:t>
            </a:r>
            <a:endParaRPr lang="en-US" sz="4450" dirty="0"/>
          </a:p>
        </p:txBody>
      </p:sp>
      <p:sp>
        <p:nvSpPr>
          <p:cNvPr id="3" name="Text 1"/>
          <p:cNvSpPr/>
          <p:nvPr/>
        </p:nvSpPr>
        <p:spPr>
          <a:xfrm>
            <a:off x="793790" y="2163604"/>
            <a:ext cx="5145048" cy="425291"/>
          </a:xfrm>
          <a:prstGeom prst="rect">
            <a:avLst/>
          </a:prstGeom>
          <a:noFill/>
          <a:ln/>
        </p:spPr>
        <p:txBody>
          <a:bodyPr wrap="none" lIns="0" tIns="0" rIns="0" bIns="0" rtlCol="0" anchor="t"/>
          <a:lstStyle/>
          <a:p>
            <a:pPr algn="l" indent="0" marL="0">
              <a:lnSpc>
                <a:spcPts val="3300"/>
              </a:lnSpc>
              <a:buNone/>
            </a:pPr>
            <a:r>
              <a:rPr lang="en-US" sz="2650" dirty="0">
                <a:solidFill>
                  <a:srgbClr val="F2F2F3"/>
                </a:solidFill>
                <a:latin typeface="Poppins Light" pitchFamily="34" charset="0"/>
                <a:ea typeface="Poppins Light" pitchFamily="34" charset="-122"/>
                <a:cs typeface="Poppins Light" pitchFamily="34" charset="-120"/>
              </a:rPr>
              <a:t>Recursive Prediction Approach</a:t>
            </a:r>
            <a:endParaRPr lang="en-US" sz="2650" dirty="0"/>
          </a:p>
        </p:txBody>
      </p:sp>
      <p:sp>
        <p:nvSpPr>
          <p:cNvPr id="4" name="Text 2"/>
          <p:cNvSpPr/>
          <p:nvPr/>
        </p:nvSpPr>
        <p:spPr>
          <a:xfrm>
            <a:off x="793790" y="2815709"/>
            <a:ext cx="7604284" cy="362903"/>
          </a:xfrm>
          <a:prstGeom prst="rect">
            <a:avLst/>
          </a:prstGeom>
          <a:noFill/>
          <a:ln/>
        </p:spPr>
        <p:txBody>
          <a:bodyPr wrap="none" lIns="0" tIns="0" rIns="0" bIns="0" rtlCol="0" anchor="t"/>
          <a:lstStyle/>
          <a:p>
            <a:pPr algn="l" marL="342900" indent="-342900">
              <a:lnSpc>
                <a:spcPts val="2850"/>
              </a:lnSpc>
              <a:buSzPct val="100000"/>
              <a:buFont typeface="+mj-lt"/>
              <a:buAutoNum type="arabicPeriod" startAt="1"/>
            </a:pPr>
            <a:r>
              <a:rPr lang="en-US" sz="1750" dirty="0">
                <a:solidFill>
                  <a:srgbClr val="E5E0DF"/>
                </a:solidFill>
                <a:latin typeface="Roboto Light" pitchFamily="34" charset="0"/>
                <a:ea typeface="Roboto Light" pitchFamily="34" charset="-122"/>
                <a:cs typeface="Roboto Light" pitchFamily="34" charset="-120"/>
              </a:rPr>
              <a:t>Model predicts next day's stock price</a:t>
            </a:r>
            <a:endParaRPr lang="en-US" sz="1750" dirty="0"/>
          </a:p>
        </p:txBody>
      </p:sp>
      <p:sp>
        <p:nvSpPr>
          <p:cNvPr id="5" name="Text 3"/>
          <p:cNvSpPr/>
          <p:nvPr/>
        </p:nvSpPr>
        <p:spPr>
          <a:xfrm>
            <a:off x="793790" y="3257907"/>
            <a:ext cx="7604284" cy="362903"/>
          </a:xfrm>
          <a:prstGeom prst="rect">
            <a:avLst/>
          </a:prstGeom>
          <a:noFill/>
          <a:ln/>
        </p:spPr>
        <p:txBody>
          <a:bodyPr wrap="none" lIns="0" tIns="0" rIns="0" bIns="0" rtlCol="0" anchor="t"/>
          <a:lstStyle/>
          <a:p>
            <a:pPr algn="l" marL="342900" indent="-342900">
              <a:lnSpc>
                <a:spcPts val="2850"/>
              </a:lnSpc>
              <a:buSzPct val="100000"/>
              <a:buFont typeface="+mj-lt"/>
              <a:buAutoNum type="arabicPeriod" startAt="2"/>
            </a:pPr>
            <a:r>
              <a:rPr lang="en-US" sz="1750" dirty="0">
                <a:solidFill>
                  <a:srgbClr val="E5E0DF"/>
                </a:solidFill>
                <a:latin typeface="Roboto Light" pitchFamily="34" charset="0"/>
                <a:ea typeface="Roboto Light" pitchFamily="34" charset="-122"/>
                <a:cs typeface="Roboto Light" pitchFamily="34" charset="-120"/>
              </a:rPr>
              <a:t>Prediction becomes input feature for following day</a:t>
            </a:r>
            <a:endParaRPr lang="en-US" sz="1750" dirty="0"/>
          </a:p>
        </p:txBody>
      </p:sp>
      <p:sp>
        <p:nvSpPr>
          <p:cNvPr id="6" name="Text 4"/>
          <p:cNvSpPr/>
          <p:nvPr/>
        </p:nvSpPr>
        <p:spPr>
          <a:xfrm>
            <a:off x="793790" y="3700105"/>
            <a:ext cx="7604284" cy="362903"/>
          </a:xfrm>
          <a:prstGeom prst="rect">
            <a:avLst/>
          </a:prstGeom>
          <a:noFill/>
          <a:ln/>
        </p:spPr>
        <p:txBody>
          <a:bodyPr wrap="none" lIns="0" tIns="0" rIns="0" bIns="0" rtlCol="0" anchor="t"/>
          <a:lstStyle/>
          <a:p>
            <a:pPr algn="l" marL="342900" indent="-342900">
              <a:lnSpc>
                <a:spcPts val="2850"/>
              </a:lnSpc>
              <a:buSzPct val="100000"/>
              <a:buFont typeface="+mj-lt"/>
              <a:buAutoNum type="arabicPeriod" startAt="3"/>
            </a:pPr>
            <a:r>
              <a:rPr lang="en-US" sz="1750" dirty="0">
                <a:solidFill>
                  <a:srgbClr val="E5E0DF"/>
                </a:solidFill>
                <a:latin typeface="Roboto Light" pitchFamily="34" charset="0"/>
                <a:ea typeface="Roboto Light" pitchFamily="34" charset="-122"/>
                <a:cs typeface="Roboto Light" pitchFamily="34" charset="-120"/>
              </a:rPr>
              <a:t>Process continues for 1-4 year forecast horizon</a:t>
            </a:r>
            <a:endParaRPr lang="en-US" sz="1750" dirty="0"/>
          </a:p>
        </p:txBody>
      </p:sp>
      <p:sp>
        <p:nvSpPr>
          <p:cNvPr id="7" name="Text 5"/>
          <p:cNvSpPr/>
          <p:nvPr/>
        </p:nvSpPr>
        <p:spPr>
          <a:xfrm>
            <a:off x="793790" y="4267081"/>
            <a:ext cx="7604284" cy="725805"/>
          </a:xfrm>
          <a:prstGeom prst="rect">
            <a:avLst/>
          </a:prstGeom>
          <a:noFill/>
          <a:ln/>
        </p:spPr>
        <p:txBody>
          <a:bodyPr wrap="square" lIns="0" tIns="0" rIns="0" bIns="0" rtlCol="0" anchor="t"/>
          <a:lstStyle/>
          <a:p>
            <a:pPr algn="l" indent="0" marL="0">
              <a:lnSpc>
                <a:spcPts val="2850"/>
              </a:lnSpc>
              <a:buNone/>
            </a:pPr>
            <a:r>
              <a:rPr lang="en-US" sz="1750" dirty="0">
                <a:solidFill>
                  <a:srgbClr val="E5E0DF"/>
                </a:solidFill>
                <a:latin typeface="Roboto Light" pitchFamily="34" charset="0"/>
                <a:ea typeface="Roboto Light" pitchFamily="34" charset="-122"/>
                <a:cs typeface="Roboto Light" pitchFamily="34" charset="-120"/>
              </a:rPr>
              <a:t>Forecast charts display recent historical prices (green) alongside predicted future prices (red dashed line), allowing visual trend inspection.</a:t>
            </a:r>
            <a:endParaRPr lang="en-US" sz="1750" dirty="0"/>
          </a:p>
        </p:txBody>
      </p:sp>
      <p:pic>
        <p:nvPicPr>
          <p:cNvPr id="8" name="Image 0" descr="preencoded.png">    </p:cNvPr>
          <p:cNvPicPr>
            <a:picLocks noChangeAspect="1"/>
          </p:cNvPicPr>
          <p:nvPr/>
        </p:nvPicPr>
        <p:blipFill>
          <a:blip r:embed="rId1"/>
          <a:stretch>
            <a:fillRect/>
          </a:stretch>
        </p:blipFill>
        <p:spPr>
          <a:xfrm>
            <a:off x="8959096" y="2191941"/>
            <a:ext cx="4885015" cy="2745819"/>
          </a:xfrm>
          <a:prstGeom prst="rect">
            <a:avLst/>
          </a:prstGeom>
        </p:spPr>
      </p:pic>
      <p:sp>
        <p:nvSpPr>
          <p:cNvPr id="9" name="Text 6"/>
          <p:cNvSpPr/>
          <p:nvPr/>
        </p:nvSpPr>
        <p:spPr>
          <a:xfrm>
            <a:off x="8959096" y="5192911"/>
            <a:ext cx="4885015" cy="362903"/>
          </a:xfrm>
          <a:prstGeom prst="rect">
            <a:avLst/>
          </a:prstGeom>
          <a:noFill/>
          <a:ln/>
        </p:spPr>
        <p:txBody>
          <a:bodyPr wrap="none" lIns="0" tIns="0" rIns="0" bIns="0" rtlCol="0" anchor="t"/>
          <a:lstStyle/>
          <a:p>
            <a:pPr algn="l" indent="0" marL="0">
              <a:lnSpc>
                <a:spcPts val="2850"/>
              </a:lnSpc>
              <a:buNone/>
            </a:pPr>
            <a:endParaRPr lang="en-US" sz="1750" dirty="0"/>
          </a:p>
        </p:txBody>
      </p:sp>
      <p:sp>
        <p:nvSpPr>
          <p:cNvPr id="10" name="Shape 7"/>
          <p:cNvSpPr/>
          <p:nvPr/>
        </p:nvSpPr>
        <p:spPr>
          <a:xfrm>
            <a:off x="793790" y="6015037"/>
            <a:ext cx="13042821" cy="1326713"/>
          </a:xfrm>
          <a:prstGeom prst="roundRect">
            <a:avLst>
              <a:gd name="adj" fmla="val 7181"/>
            </a:avLst>
          </a:prstGeom>
          <a:solidFill>
            <a:srgbClr val="252528"/>
          </a:solidFill>
          <a:ln/>
        </p:spPr>
      </p:sp>
      <p:pic>
        <p:nvPicPr>
          <p:cNvPr id="11" name="Image 1" descr="preencoded.png">    </p:cNvPr>
          <p:cNvPicPr>
            <a:picLocks noChangeAspect="1"/>
          </p:cNvPicPr>
          <p:nvPr/>
        </p:nvPicPr>
        <p:blipFill>
          <a:blip r:embed="rId2"/>
          <a:stretch>
            <a:fillRect/>
          </a:stretch>
        </p:blipFill>
        <p:spPr>
          <a:xfrm>
            <a:off x="1020604" y="6359128"/>
            <a:ext cx="283488" cy="226814"/>
          </a:xfrm>
          <a:prstGeom prst="rect">
            <a:avLst/>
          </a:prstGeom>
        </p:spPr>
      </p:pic>
      <p:sp>
        <p:nvSpPr>
          <p:cNvPr id="12" name="Text 8"/>
          <p:cNvSpPr/>
          <p:nvPr/>
        </p:nvSpPr>
        <p:spPr>
          <a:xfrm>
            <a:off x="1530906" y="6298525"/>
            <a:ext cx="12078891" cy="725805"/>
          </a:xfrm>
          <a:prstGeom prst="rect">
            <a:avLst/>
          </a:prstGeom>
          <a:noFill/>
          <a:ln/>
        </p:spPr>
        <p:txBody>
          <a:bodyPr wrap="square" lIns="0" tIns="0" rIns="0" bIns="0" rtlCol="0" anchor="t"/>
          <a:lstStyle/>
          <a:p>
            <a:pPr algn="l" indent="0" marL="0">
              <a:lnSpc>
                <a:spcPts val="2850"/>
              </a:lnSpc>
              <a:buNone/>
            </a:pPr>
            <a:r>
              <a:rPr lang="en-US" sz="1750" b="1" dirty="0">
                <a:solidFill>
                  <a:srgbClr val="FFFFFF"/>
                </a:solidFill>
                <a:latin typeface="Roboto Light" pitchFamily="34" charset="0"/>
                <a:ea typeface="Roboto Light" pitchFamily="34" charset="-122"/>
                <a:cs typeface="Roboto Light" pitchFamily="34" charset="-120"/>
              </a:rPr>
              <a:t>Important Note:</a:t>
            </a:r>
            <a:pPr algn="l" indent="0" marL="0">
              <a:lnSpc>
                <a:spcPts val="2850"/>
              </a:lnSpc>
              <a:buNone/>
            </a:pPr>
            <a:r>
              <a:rPr lang="en-US" sz="1750" dirty="0">
                <a:solidFill>
                  <a:srgbClr val="FFFFFF"/>
                </a:solidFill>
                <a:latin typeface="Roboto Light" pitchFamily="34" charset="0"/>
                <a:ea typeface="Roboto Light" pitchFamily="34" charset="-122"/>
                <a:cs typeface="Roboto Light" pitchFamily="34" charset="-120"/>
              </a:rPr>
              <a:t> Short-term predictions are reasonably accurate, but long-term forecasts show increasing uncertainty. Results should be interpreted as trend indications, not financial advice.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2025-10-10T13:14:15Z</dcterms:created>
  <dcterms:modified xsi:type="dcterms:W3CDTF">2025-10-10T13:14:15Z</dcterms:modified>
</cp:coreProperties>
</file>